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Source Sans Pro ExtraLight"/>
      <p:regular r:id="rId65"/>
      <p:bold r:id="rId66"/>
      <p:italic r:id="rId67"/>
      <p:boldItalic r:id="rId68"/>
    </p:embeddedFont>
    <p:embeddedFont>
      <p:font typeface="Source Sans Pr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7BB334-F4FE-493B-9F6A-C4D0846FC298}">
  <a:tblStyle styleId="{607BB334-F4FE-493B-9F6A-C4D0846FC2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SourceSansPro-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SansPro-italic.fntdata"/><Relationship Id="rId70" Type="http://schemas.openxmlformats.org/officeDocument/2006/relationships/font" Target="fonts/SourceSansPro-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SourceSansProExtraLight-bold.fntdata"/><Relationship Id="rId21" Type="http://schemas.openxmlformats.org/officeDocument/2006/relationships/slide" Target="slides/slide14.xml"/><Relationship Id="rId65" Type="http://schemas.openxmlformats.org/officeDocument/2006/relationships/font" Target="fonts/SourceSansProExtraLight-regular.fntdata"/><Relationship Id="rId24" Type="http://schemas.openxmlformats.org/officeDocument/2006/relationships/slide" Target="slides/slide17.xml"/><Relationship Id="rId68" Type="http://schemas.openxmlformats.org/officeDocument/2006/relationships/font" Target="fonts/SourceSansProExtraLight-boldItalic.fntdata"/><Relationship Id="rId23" Type="http://schemas.openxmlformats.org/officeDocument/2006/relationships/slide" Target="slides/slide16.xml"/><Relationship Id="rId67" Type="http://schemas.openxmlformats.org/officeDocument/2006/relationships/font" Target="fonts/SourceSansProExtraLight-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urceSansPr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5ddde1e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5ddde1e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RStudio instructor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Estimated time: 10 minutes.</a:t>
            </a:r>
            <a:endParaRPr/>
          </a:p>
          <a:p>
            <a:pPr indent="0" lvl="0" marL="0" rtl="0" algn="l">
              <a:spcBef>
                <a:spcPts val="0"/>
              </a:spcBef>
              <a:spcAft>
                <a:spcPts val="0"/>
              </a:spcAft>
              <a:buNone/>
            </a:pPr>
            <a:r>
              <a:rPr lang="en"/>
              <a:t>All art from openclipart.org (open license)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5ddde1ea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5ddde1ea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Jeri thinks she wants to learn. The most important thing about this list is that it’s written from her point of view: it is what </a:t>
            </a:r>
            <a:r>
              <a:rPr i="1" lang="en"/>
              <a:t>you</a:t>
            </a:r>
            <a:r>
              <a:rPr lang="en"/>
              <a:t>, the more knowledgeable instructor, might know she needs; it’s what </a:t>
            </a:r>
            <a:r>
              <a:rPr i="1" lang="en"/>
              <a:t>she</a:t>
            </a:r>
            <a:r>
              <a:rPr lang="en"/>
              <a:t>, with the knowledge she has right now, is searching for.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5ddde1ea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5ddde1ea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part of the persona describes anything else that ought to be taken into consideration. Are they hard of hearing? Do they need to be away at 4:00 pm for childcare or elder care? Are they going to be using a locked-down machine that won’t let them install software packages? Any one of these things could throw your teaching off track, so it’s best to think about them up front.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5ddde1ea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5ddde1ea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fourth part of the persona isn’t about the person. It explains how your training is going to help them meet their needs, in a way that they can understand. It’s the one-line entry in the course catalog that will catch their eye and help them figure out whether your training is right for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5ddde1ea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5ddde1ea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just created is called a </a:t>
            </a:r>
            <a:r>
              <a:rPr i="1" lang="en"/>
              <a:t>learner persona</a:t>
            </a:r>
            <a:r>
              <a:rPr lang="en"/>
              <a:t>. Anyone who teachers, or any group that teaches together, should create a handful of these that describe the range of learners they’re trying to help. Personas will remind you of one of the most important rules of teaching: </a:t>
            </a:r>
            <a:r>
              <a:rPr i="1" lang="en"/>
              <a:t>you are not your learners</a:t>
            </a:r>
            <a:r>
              <a:rPr lang="en"/>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5ddde1eae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5ddde1eae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5ddde1ea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5ddde1ea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don’t map directly to concept maps, but wiring helps explain the differences between novices, competent practitioners, and experts. Novices don’t have a lot of connections between concepts.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ddde1ea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ddde1ea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Competent practitioners have more, but it can take them several steps to get from what they know to what they need.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5ddde1ea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ddde1ea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Experts have many more connections, so their path is shorter—so short, in fact, that they can often jump from start to finish in a single step. This is also what leads to </a:t>
            </a:r>
            <a:r>
              <a:rPr i="1" lang="en"/>
              <a:t>expert blind spot</a:t>
            </a:r>
            <a:r>
              <a:rPr lang="en"/>
              <a:t>: they can’t explain their reasoning because there isn’t any.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5ddde1ea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5ddde1ea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lack of confidence doesn’t necessarily mean that someone is a novice.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5ddde1ea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5ddde1eae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importantly, </a:t>
            </a:r>
            <a:r>
              <a:rPr i="1" lang="en"/>
              <a:t>being confident</a:t>
            </a:r>
            <a:r>
              <a:rPr lang="en"/>
              <a:t> is no guide to expertise because of something called the </a:t>
            </a:r>
            <a:r>
              <a:rPr i="1" lang="en"/>
              <a:t>Dunning-Kruger Effect</a:t>
            </a:r>
            <a:r>
              <a:rPr lang="en"/>
              <a:t>. People from privileged groups are particularly susceptible to it, which is something we’ll return to later.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5ddde1e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5ddde1e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as much about teaching and learning as we do about public health.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5ddde1eae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5ddde1eae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of what we mean by a mental model. In grade school science class, you were probably taught that atoms are brightly colored balls connected by springs. None of those things are actually true, but it’s a useful model for understanding the things people want to understand at that stage of their development, and for solving the problems they want to solve.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ddde1eae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ddde1eae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another mental model: a computer has a CPU, some RAM, and a hard drive. It’s really useful for explaining computer performance to novices…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5ddde1eae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5ddde1ea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again, everything about it is untrue. Your computer probably has several processors, there are at least three levels of memory, and your hard drive probably isn’t a drive. None of that matters to most programmers, though: the model allows them to make predictions that they can act on and to fix things that go wrong.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5ddde1eae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5ddde1eae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one possible concept map for photosynthesis. Yours could be very different: you might emphasize different elements, or be thinking about it from the point of view of a different audience. What this does is </a:t>
            </a:r>
            <a:r>
              <a:rPr i="1" lang="en"/>
              <a:t>externalize cognition</a:t>
            </a:r>
            <a:r>
              <a:rPr lang="en"/>
              <a:t>: it puts your thinking out in the open where other people (and you) can see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55ddde1eae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5ddde1eae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ddde1eae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ddde1eae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see how to do this, let’s imagine we’re teaching some children how to do multi-digit addition, and we ask them to add 37 and 15.</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5ddde1eae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5ddde1eae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they say “52”, then either they understand how to do it or they’ve made a lucky guess.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5ddde1eae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5ddde1eae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they got “42”, they probably didn’t carry. In fact, they probably wrote down “12” as the sum of 7 and 5, and then added 3 and 1 to get 4 and wrote that on top of the “1” from “12”.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5ddde1ea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5ddde1ea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they got 412? In this case, they still don’t understand how to carry, but it’s a step forward: they’re keeping the 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5ddde1eae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ddde1eae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what about 43? This child has </a:t>
            </a:r>
            <a:r>
              <a:rPr i="1" lang="en"/>
              <a:t>almost</a:t>
            </a:r>
            <a:r>
              <a:rPr lang="en"/>
              <a:t> got it: they’ve carried the 1, but they’ve carried it back into the 1’s column because they don’t understand it’s a 10.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5ddde1ea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5ddde1ea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is, most programmers don’t know what we know.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5ddde1eae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5ddde1eae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 learners who gave a wrong answer has a different misconception. Each one therefore needs a different explanation to move forward. It might be a linear progression or it might not; what’s important is that if you don’t understand what they don’t understand, you’re just guessing about what to say next.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5ddde1eae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5ddde1eae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tell instructors whether they can move on or not (and if not, why not).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5ddde1eae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5ddde1eae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they give learners a way to check that they actually understand something (because it’s easy to believe you do until you try to use knowledge).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5ddde1eae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5ddde1eae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style of lesson development was invented independently at least three times, and has several names—we like to call it </a:t>
            </a:r>
            <a:r>
              <a:rPr i="1" lang="en"/>
              <a:t>reverse instructional design</a:t>
            </a:r>
            <a:r>
              <a:rPr lang="en"/>
              <a:t>. There’s still one component we need to add to complete the picture, though.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5ddde1eae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5ddde1eae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missing component is called </a:t>
            </a:r>
            <a:r>
              <a:rPr i="1" lang="en"/>
              <a:t>summative assessment</a:t>
            </a:r>
            <a:r>
              <a:rPr lang="en"/>
              <a:t>. It’s like a driving exam—its purpose is to tell you if the learner has mastered the material and is ready to go out on their own.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5ddde1eae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5ddde1eae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reason to create the summative assessment at this stage is that it helps you figure out what formative assessments you need. Your learners should have a chance to practice everything they’re going to do in the summative assessment </a:t>
            </a:r>
            <a:r>
              <a:rPr i="1" lang="en"/>
              <a:t>before</a:t>
            </a:r>
            <a:r>
              <a:rPr lang="en"/>
              <a:t> they do it. Breaking that final assessment down into component skills tells you what formative assessments you need; figuring out their dependencies tells you the order in which you should use them.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5ddde1eae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5ddde1eae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55ddde1eae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5ddde1eae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we’ve drawn it so far, this diagram gives equal weight to the verbal and visual channels. In reality, most people get far more information, far more quickly, through their visual channel.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5ddde1eae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5ddde1eae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obviously a lot of variation between people, and our learner personas should remind us that not everyone can see and hear equally, but these figures give you an idea of how much information we get from different senses and how much of our brain is devoted to processing and storing it. What this tells us is that in most cases, our lessons should be as visual as possible.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5ddde1eae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5ddde1eae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short-term memory is a serious cognitive bottleneck. Estimates in the 1950s were that it could hold 7±2 items; more recent estimates put the number closer to 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ddde1e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ddde1e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neither do a lot of university professors.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5ddde1eae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5ddde1eae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concept map has nineteen things in it. That’s too many, so part of the craft of designing a lesson is to break it into chunks guided by the formative assessments we can do.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55ddde1eae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5ddde1eae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one digestible chunk.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5ddde1eae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5ddde1eae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another. We’re using the concept map to guide our choice of chunk size as well as subgoals.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5ddde1eae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5ddde1eae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55ddde1eae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55ddde1eae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single strongest predictor of whether an adult learns something or not is their motivation, and any discussion of motivation has to start with the difference between </a:t>
            </a:r>
            <a:r>
              <a:rPr i="1" lang="en"/>
              <a:t>intrinsic</a:t>
            </a:r>
            <a:r>
              <a:rPr lang="en"/>
              <a:t> and </a:t>
            </a:r>
            <a:r>
              <a:rPr i="1" lang="en"/>
              <a:t>extrinsic</a:t>
            </a:r>
            <a:r>
              <a:rPr lang="en"/>
              <a:t> motivation. Learning to play the ukulele because you’ve always wanted to is intrinsic; learning because you’re in Grade 5 and the teacher said so is extrinsic, and unlikely to stick.</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5ddde1eae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5ddde1eae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and most importantly, adults want to be in control of their own lives - they don’t like to jump through hoops. Self-efficacy is the driving force behind self-paced online training: it allows people (well, those privileged enough to have free time) to learn what they want and when they want.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5ddde1eae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5ddde1eae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Utility is the second big motivator for adults. Is this useful? Will it help me meet my goals? (It’s important to note that there are many kinds of utility, just as people have many different kinds of goals—learning the ukulele probably won’t help you find a job, but that’s not why you’re doing it.)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5ddde1eae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5ddde1eae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motivator is community. People like to do what their friends, neighbors, and colleagues are doing, and they like to do things together - this is why the best predictor of whether someone actually uses a gym membership is whether or not someone they know is going with them.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5ddde1eae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5ddde1eae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demotivators. The most important is unpredictability: if taking actions works some of the time, but not other times, people give up trying because there’s no point. This is called </a:t>
            </a:r>
            <a:r>
              <a:rPr i="1" lang="en"/>
              <a:t>learned helplessness</a:t>
            </a:r>
            <a:r>
              <a:rPr lang="en"/>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5ddde1eae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5ddde1eae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second big demotivator is unfairness. Studies have shown that if people believe the game is rigged, everyone will do less well—even those that the game is rigged in favor of.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5ddde1ea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5ddde1ea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turns out that knowing just a few basic facts will help you build more effective lessons in less time and with less effort that are easier for your peers to find and reuse and know what impact those lessons are having on learners.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5ddde1eae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5ddde1eae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of our demotivators is indifference—the feeling that nobody cares if you succeed or not. It’s easy for students to feel this way in large classes or when learning online, but it’s also easy for instructors to give this impression even when they’re teaching one-to-one.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55ddde1eae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5ddde1eae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Unfairness and indifference aren’t restricted to class. As Sahlberg and others have pointed out, one of the reasons other countries have failed to replicate Finland’s very successful school system is that they’re not willing to address all of the out-of-school factors that determine whether learners are willing and able to succeed.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55ddde1eae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55ddde1eae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thing, though, is not to use a </a:t>
            </a:r>
            <a:r>
              <a:rPr i="1" lang="en"/>
              <a:t>deficit model</a:t>
            </a:r>
            <a:r>
              <a:rPr lang="en"/>
              <a:t> to think about fairness. Don’t say that “they” have to lean in or that “they” need special support: that implies that the people who are the victims of unfairness ought to do extra work to overcome or eliminate that unfairness.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5ddde1eae_0_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5ddde1eae_0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thing, though, is not to use a </a:t>
            </a:r>
            <a:r>
              <a:rPr i="1" lang="en"/>
              <a:t>deficit model</a:t>
            </a:r>
            <a:r>
              <a:rPr lang="en"/>
              <a:t> to think about fairness. Don’t say that “they” have to lean in or that “they” need special support: that implies that the people who are the victims of unfairness ought to do extra work to overcome or eliminate that unfairness.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5ddde1eae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5ddde1eae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Critics sometimes say that online education is what everybody wants for somebody else’s children. The data backs that up: while they can be effective for some learners in some situations, MOOCs still have very low completion rates, are often pedagogically ineffective, and can increase learners’ feeling of isolation. But that doesn’t mean that all online education is a bad idea. Synchronous online collaboration is now normal for children, gamers, and office workers. It’s easy to imagine a world in which video conferencing tools support peer instruction, and in which sharing your programming session with the rest of the class is as routine as sharing a picture of your cat.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55ddde1eae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55ddde1eae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a few places to go next if you’d like to learn more.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5ddde1eae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55ddde1eae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Teaching Tech Together</a:t>
            </a:r>
            <a:r>
              <a:rPr lang="en">
                <a:solidFill>
                  <a:schemeClr val="dk1"/>
                </a:solidFill>
              </a:rPr>
              <a:t> is a work in progress that tries to bring key elements of theory and practice together for people with technical backgrounds who find themselves teaching in free-range settings. All of its content is freely available online.</a:t>
            </a:r>
            <a:endParaRPr i="1"/>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5ddde1eae_0_1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5ddde1eae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ten rules are not the whole of teaching, but they’re a pretty good start.</a:t>
            </a:r>
            <a:endParaRPr/>
          </a:p>
          <a:p>
            <a:pPr indent="0" lvl="0" marL="0" rtl="0" algn="l">
              <a:spcBef>
                <a:spcPts val="0"/>
              </a:spcBef>
              <a:spcAft>
                <a:spcPts val="0"/>
              </a:spcAft>
              <a:buNone/>
            </a:pPr>
            <a:r>
              <a:rPr lang="en"/>
              <a:t>Thank you for listening.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5ddde1e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ddde1e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key insight is that learning is both a </a:t>
            </a:r>
            <a:r>
              <a:rPr i="1" lang="en"/>
              <a:t>cognitive</a:t>
            </a:r>
            <a:r>
              <a:rPr lang="en"/>
              <a:t> and a </a:t>
            </a:r>
            <a:r>
              <a:rPr i="1" lang="en"/>
              <a:t>social</a:t>
            </a:r>
            <a:r>
              <a:rPr lang="en"/>
              <a:t> activity. Learning occurs when your brain stores facts and procedures in ways that allow you to recall and apply what you need when you need it. It also occurs in a social setting: you learn for reasons, with other people, and your goals, motivations, and criteria for success are determined with them and by them. Our other key insight is that both teaching and learning must be </a:t>
            </a:r>
            <a:r>
              <a:rPr i="1" lang="en"/>
              <a:t>active</a:t>
            </a:r>
            <a:r>
              <a:rPr lang="en"/>
              <a:t>: a teacher reciting a lesson to a learner who simply listens is provably less effective than engagement on both sides.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5ddde1ea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5ddde1ea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5ddde1ea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5ddde1ea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Jeri’s general background - just a few facts that help to personalize 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5ddde1ea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5ddde1ea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Jeri is now. It’s not a list of keywords, because a phrase like “basic knowledge of R” means very different things to different people. Instead, it’s written as a description of a particular person, and we trust the reader to interpolate all the information that isn’t there.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5782B2"/>
        </a:solidFill>
      </p:bgPr>
    </p:bg>
    <p:spTree>
      <p:nvGrpSpPr>
        <p:cNvPr id="55" name="Shape 55"/>
        <p:cNvGrpSpPr/>
        <p:nvPr/>
      </p:nvGrpSpPr>
      <p:grpSpPr>
        <a:xfrm>
          <a:off x="0" y="0"/>
          <a:ext cx="0" cy="0"/>
          <a:chOff x="0" y="0"/>
          <a:chExt cx="0" cy="0"/>
        </a:xfrm>
      </p:grpSpPr>
      <p:sp>
        <p:nvSpPr>
          <p:cNvPr id="56" name="Google Shape;56;p14"/>
          <p:cNvSpPr/>
          <p:nvPr/>
        </p:nvSpPr>
        <p:spPr>
          <a:xfrm>
            <a:off x="7680950" y="4501650"/>
            <a:ext cx="1397400" cy="590700"/>
          </a:xfrm>
          <a:prstGeom prst="rect">
            <a:avLst/>
          </a:prstGeom>
          <a:solidFill>
            <a:srgbClr val="57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2553470" y="2439850"/>
            <a:ext cx="2526300" cy="156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000"/>
              <a:buFont typeface="Source Sans Pro ExtraLight"/>
              <a:buNone/>
              <a:defRPr sz="3000">
                <a:solidFill>
                  <a:schemeClr val="lt1"/>
                </a:solidFill>
                <a:latin typeface="Source Sans Pro ExtraLight"/>
                <a:ea typeface="Source Sans Pro ExtraLight"/>
                <a:cs typeface="Source Sans Pro ExtraLight"/>
                <a:sym typeface="Source Sans Pro ExtraLight"/>
              </a:defRPr>
            </a:lvl1pPr>
            <a:lvl2pPr lvl="1"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2pPr>
            <a:lvl3pPr lvl="2"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3pPr>
            <a:lvl4pPr lvl="3"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4pPr>
            <a:lvl5pPr lvl="4"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5pPr>
            <a:lvl6pPr lvl="5"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6pPr>
            <a:lvl7pPr lvl="6"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7pPr>
            <a:lvl8pPr lvl="7"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8pPr>
            <a:lvl9pPr lvl="8" rtl="0">
              <a:spcBef>
                <a:spcPts val="0"/>
              </a:spcBef>
              <a:spcAft>
                <a:spcPts val="0"/>
              </a:spcAft>
              <a:buSzPts val="3000"/>
              <a:buFont typeface="Source Sans Pro ExtraLight"/>
              <a:buNone/>
              <a:defRPr sz="3000">
                <a:latin typeface="Source Sans Pro ExtraLight"/>
                <a:ea typeface="Source Sans Pro ExtraLight"/>
                <a:cs typeface="Source Sans Pro ExtraLight"/>
                <a:sym typeface="Source Sans Pro ExtraLight"/>
              </a:defRPr>
            </a:lvl9pPr>
          </a:lstStyle>
          <a:p/>
        </p:txBody>
      </p:sp>
      <p:pic>
        <p:nvPicPr>
          <p:cNvPr id="58" name="Google Shape;58;p14"/>
          <p:cNvPicPr preferRelativeResize="0"/>
          <p:nvPr/>
        </p:nvPicPr>
        <p:blipFill>
          <a:blip r:embed="rId2">
            <a:alphaModFix/>
          </a:blip>
          <a:stretch>
            <a:fillRect/>
          </a:stretch>
        </p:blipFill>
        <p:spPr>
          <a:xfrm>
            <a:off x="1489276" y="1612450"/>
            <a:ext cx="2930525" cy="1028600"/>
          </a:xfrm>
          <a:prstGeom prst="rect">
            <a:avLst/>
          </a:prstGeom>
          <a:noFill/>
          <a:ln>
            <a:noFill/>
          </a:ln>
        </p:spPr>
      </p:pic>
      <p:pic>
        <p:nvPicPr>
          <p:cNvPr id="59" name="Google Shape;59;p14"/>
          <p:cNvPicPr preferRelativeResize="0"/>
          <p:nvPr/>
        </p:nvPicPr>
        <p:blipFill>
          <a:blip r:embed="rId3">
            <a:alphaModFix/>
          </a:blip>
          <a:stretch>
            <a:fillRect/>
          </a:stretch>
        </p:blipFill>
        <p:spPr>
          <a:xfrm>
            <a:off x="3962600" y="152400"/>
            <a:ext cx="4318988" cy="4838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2">
    <p:bg>
      <p:bgPr>
        <a:solidFill>
          <a:srgbClr val="5782B2"/>
        </a:solidFill>
      </p:bgPr>
    </p:bg>
    <p:spTree>
      <p:nvGrpSpPr>
        <p:cNvPr id="60" name="Shape 60"/>
        <p:cNvGrpSpPr/>
        <p:nvPr/>
      </p:nvGrpSpPr>
      <p:grpSpPr>
        <a:xfrm>
          <a:off x="0" y="0"/>
          <a:ext cx="0" cy="0"/>
          <a:chOff x="0" y="0"/>
          <a:chExt cx="0" cy="0"/>
        </a:xfrm>
      </p:grpSpPr>
      <p:sp>
        <p:nvSpPr>
          <p:cNvPr id="61" name="Google Shape;61;p15"/>
          <p:cNvSpPr/>
          <p:nvPr/>
        </p:nvSpPr>
        <p:spPr>
          <a:xfrm>
            <a:off x="7680950" y="4501650"/>
            <a:ext cx="1397400" cy="590700"/>
          </a:xfrm>
          <a:prstGeom prst="rect">
            <a:avLst/>
          </a:prstGeom>
          <a:solidFill>
            <a:srgbClr val="57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5"/>
          <p:cNvPicPr preferRelativeResize="0"/>
          <p:nvPr/>
        </p:nvPicPr>
        <p:blipFill>
          <a:blip r:embed="rId2">
            <a:alphaModFix/>
          </a:blip>
          <a:stretch>
            <a:fillRect/>
          </a:stretch>
        </p:blipFill>
        <p:spPr>
          <a:xfrm>
            <a:off x="7940808" y="4653591"/>
            <a:ext cx="977225" cy="343001"/>
          </a:xfrm>
          <a:prstGeom prst="rect">
            <a:avLst/>
          </a:prstGeom>
          <a:noFill/>
          <a:ln>
            <a:noFill/>
          </a:ln>
        </p:spPr>
      </p:pic>
      <p:sp>
        <p:nvSpPr>
          <p:cNvPr id="63" name="Google Shape;6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sp>
        <p:nvSpPr>
          <p:cNvPr id="65" name="Google Shape;65;p16"/>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Google Shape;77;p1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 name="Google Shape;78;p1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 name="Google Shape;79;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9"/>
          <p:cNvPicPr preferRelativeResize="0"/>
          <p:nvPr/>
        </p:nvPicPr>
        <p:blipFill>
          <a:blip r:embed="rId2">
            <a:alphaModFix/>
          </a:blip>
          <a:stretch>
            <a:fillRect/>
          </a:stretch>
        </p:blipFill>
        <p:spPr>
          <a:xfrm>
            <a:off x="7940426" y="4649488"/>
            <a:ext cx="977226" cy="34283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 name="Shape 81"/>
        <p:cNvGrpSpPr/>
        <p:nvPr/>
      </p:nvGrpSpPr>
      <p:grpSpPr>
        <a:xfrm>
          <a:off x="0" y="0"/>
          <a:ext cx="0" cy="0"/>
          <a:chOff x="0" y="0"/>
          <a:chExt cx="0" cy="0"/>
        </a:xfrm>
      </p:grpSpPr>
      <p:sp>
        <p:nvSpPr>
          <p:cNvPr id="82" name="Google Shape;82;p2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3" name="Google Shape;83;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4" name="Shape 84"/>
        <p:cNvGrpSpPr/>
        <p:nvPr/>
      </p:nvGrpSpPr>
      <p:grpSpPr>
        <a:xfrm>
          <a:off x="0" y="0"/>
          <a:ext cx="0" cy="0"/>
          <a:chOff x="0" y="0"/>
          <a:chExt cx="0" cy="0"/>
        </a:xfrm>
      </p:grpSpPr>
      <p:sp>
        <p:nvSpPr>
          <p:cNvPr id="85" name="Google Shape;85;p2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2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88" name="Shape 88"/>
        <p:cNvGrpSpPr/>
        <p:nvPr/>
      </p:nvGrpSpPr>
      <p:grpSpPr>
        <a:xfrm>
          <a:off x="0" y="0"/>
          <a:ext cx="0" cy="0"/>
          <a:chOff x="0" y="0"/>
          <a:chExt cx="0" cy="0"/>
        </a:xfrm>
      </p:grpSpPr>
      <p:sp>
        <p:nvSpPr>
          <p:cNvPr id="89" name="Google Shape;89;p22"/>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22"/>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91" name="Google Shape;91;p2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2" name="Google Shape;92;p2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3" name="Google Shape;9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4" name="Shape 94"/>
        <p:cNvGrpSpPr/>
        <p:nvPr/>
      </p:nvGrpSpPr>
      <p:grpSpPr>
        <a:xfrm>
          <a:off x="0" y="0"/>
          <a:ext cx="0" cy="0"/>
          <a:chOff x="0" y="0"/>
          <a:chExt cx="0" cy="0"/>
        </a:xfrm>
      </p:grpSpPr>
      <p:sp>
        <p:nvSpPr>
          <p:cNvPr id="95" name="Google Shape;95;p2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6" name="Google Shape;96;p2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7" name="Google Shape;97;p2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8" name="Google Shape;98;p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9" name="Google Shape;99;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spTree>
      <p:nvGrpSpPr>
        <p:cNvPr id="100" name="Shape 100"/>
        <p:cNvGrpSpPr/>
        <p:nvPr/>
      </p:nvGrpSpPr>
      <p:grpSpPr>
        <a:xfrm>
          <a:off x="0" y="0"/>
          <a:ext cx="0" cy="0"/>
          <a:chOff x="0" y="0"/>
          <a:chExt cx="0" cy="0"/>
        </a:xfrm>
      </p:grpSpPr>
      <p:sp>
        <p:nvSpPr>
          <p:cNvPr id="101" name="Google Shape;101;p24"/>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24"/>
          <p:cNvSpPr txBox="1"/>
          <p:nvPr>
            <p:ph idx="1" type="body"/>
          </p:nvPr>
        </p:nvSpPr>
        <p:spPr>
          <a:xfrm>
            <a:off x="623888" y="3442097"/>
            <a:ext cx="7886700" cy="11250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03" name="Google Shape;103;p2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4" name="Google Shape;104;p2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5" name="Google Shape;105;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5782B2"/>
              </a:buClr>
              <a:buSzPts val="2800"/>
              <a:buFont typeface="Source Sans Pro"/>
              <a:buNone/>
              <a:defRPr sz="2800">
                <a:solidFill>
                  <a:srgbClr val="5782B2"/>
                </a:solidFill>
                <a:latin typeface="Source Sans Pro"/>
                <a:ea typeface="Source Sans Pro"/>
                <a:cs typeface="Source Sans Pro"/>
                <a:sym typeface="Source Sans Pr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585858"/>
              </a:buClr>
              <a:buSzPts val="1800"/>
              <a:buFont typeface="Source Sans Pro"/>
              <a:buChar char="●"/>
              <a:defRPr sz="1800">
                <a:solidFill>
                  <a:srgbClr val="585858"/>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rgbClr val="585858"/>
              </a:buClr>
              <a:buSzPts val="1400"/>
              <a:buFont typeface="Source Sans Pro"/>
              <a:buChar char="■"/>
              <a:defRPr>
                <a:solidFill>
                  <a:srgbClr val="585858"/>
                </a:solidFill>
                <a:latin typeface="Source Sans Pro"/>
                <a:ea typeface="Source Sans Pro"/>
                <a:cs typeface="Source Sans Pro"/>
                <a:sym typeface="Source Sans Pro"/>
              </a:defRPr>
            </a:lvl9pPr>
          </a:lstStyle>
          <a:p/>
        </p:txBody>
      </p:sp>
      <p:pic>
        <p:nvPicPr>
          <p:cNvPr id="53" name="Google Shape;53;p13"/>
          <p:cNvPicPr preferRelativeResize="0"/>
          <p:nvPr/>
        </p:nvPicPr>
        <p:blipFill>
          <a:blip r:embed="rId1">
            <a:alphaModFix/>
          </a:blip>
          <a:stretch>
            <a:fillRect/>
          </a:stretch>
        </p:blipFill>
        <p:spPr>
          <a:xfrm>
            <a:off x="7940426" y="4649488"/>
            <a:ext cx="977226" cy="342835"/>
          </a:xfrm>
          <a:prstGeom prst="rect">
            <a:avLst/>
          </a:prstGeom>
          <a:noFill/>
          <a:ln>
            <a:noFill/>
          </a:ln>
        </p:spPr>
      </p:pic>
      <p:sp>
        <p:nvSpPr>
          <p:cNvPr id="54" name="Google Shape;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585858"/>
                </a:solidFill>
                <a:latin typeface="Source Sans Pro"/>
                <a:ea typeface="Source Sans Pro"/>
                <a:cs typeface="Source Sans Pro"/>
                <a:sym typeface="Source Sans Pro"/>
              </a:defRPr>
            </a:lvl1pPr>
            <a:lvl2pPr lvl="1" rtl="0" algn="r">
              <a:buNone/>
              <a:defRPr sz="1300">
                <a:solidFill>
                  <a:srgbClr val="585858"/>
                </a:solidFill>
                <a:latin typeface="Source Sans Pro"/>
                <a:ea typeface="Source Sans Pro"/>
                <a:cs typeface="Source Sans Pro"/>
                <a:sym typeface="Source Sans Pro"/>
              </a:defRPr>
            </a:lvl2pPr>
            <a:lvl3pPr lvl="2" rtl="0" algn="r">
              <a:buNone/>
              <a:defRPr sz="1300">
                <a:solidFill>
                  <a:srgbClr val="585858"/>
                </a:solidFill>
                <a:latin typeface="Source Sans Pro"/>
                <a:ea typeface="Source Sans Pro"/>
                <a:cs typeface="Source Sans Pro"/>
                <a:sym typeface="Source Sans Pro"/>
              </a:defRPr>
            </a:lvl3pPr>
            <a:lvl4pPr lvl="3" rtl="0" algn="r">
              <a:buNone/>
              <a:defRPr sz="1300">
                <a:solidFill>
                  <a:srgbClr val="585858"/>
                </a:solidFill>
                <a:latin typeface="Source Sans Pro"/>
                <a:ea typeface="Source Sans Pro"/>
                <a:cs typeface="Source Sans Pro"/>
                <a:sym typeface="Source Sans Pro"/>
              </a:defRPr>
            </a:lvl4pPr>
            <a:lvl5pPr lvl="4" rtl="0" algn="r">
              <a:buNone/>
              <a:defRPr sz="1300">
                <a:solidFill>
                  <a:srgbClr val="585858"/>
                </a:solidFill>
                <a:latin typeface="Source Sans Pro"/>
                <a:ea typeface="Source Sans Pro"/>
                <a:cs typeface="Source Sans Pro"/>
                <a:sym typeface="Source Sans Pro"/>
              </a:defRPr>
            </a:lvl5pPr>
            <a:lvl6pPr lvl="5" rtl="0" algn="r">
              <a:buNone/>
              <a:defRPr sz="1300">
                <a:solidFill>
                  <a:srgbClr val="585858"/>
                </a:solidFill>
                <a:latin typeface="Source Sans Pro"/>
                <a:ea typeface="Source Sans Pro"/>
                <a:cs typeface="Source Sans Pro"/>
                <a:sym typeface="Source Sans Pro"/>
              </a:defRPr>
            </a:lvl6pPr>
            <a:lvl7pPr lvl="6" rtl="0" algn="r">
              <a:buNone/>
              <a:defRPr sz="1300">
                <a:solidFill>
                  <a:srgbClr val="585858"/>
                </a:solidFill>
                <a:latin typeface="Source Sans Pro"/>
                <a:ea typeface="Source Sans Pro"/>
                <a:cs typeface="Source Sans Pro"/>
                <a:sym typeface="Source Sans Pro"/>
              </a:defRPr>
            </a:lvl7pPr>
            <a:lvl8pPr lvl="7" rtl="0" algn="r">
              <a:buNone/>
              <a:defRPr sz="1300">
                <a:solidFill>
                  <a:srgbClr val="585858"/>
                </a:solidFill>
                <a:latin typeface="Source Sans Pro"/>
                <a:ea typeface="Source Sans Pro"/>
                <a:cs typeface="Source Sans Pro"/>
                <a:sym typeface="Source Sans Pro"/>
              </a:defRPr>
            </a:lvl8pPr>
            <a:lvl9pPr lvl="8" rtl="0" algn="r">
              <a:buNone/>
              <a:defRPr sz="1300">
                <a:solidFill>
                  <a:srgbClr val="58585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5"/>
          <p:cNvSpPr txBox="1"/>
          <p:nvPr>
            <p:ph type="ctrTitle"/>
          </p:nvPr>
        </p:nvSpPr>
        <p:spPr>
          <a:xfrm>
            <a:off x="2553475" y="2439850"/>
            <a:ext cx="3058500" cy="19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Every Data Scientist Should Know About Education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4"/>
          <p:cNvSpPr txBox="1"/>
          <p:nvPr>
            <p:ph idx="1" type="body"/>
          </p:nvPr>
        </p:nvSpPr>
        <p:spPr>
          <a:xfrm>
            <a:off x="2996050" y="1757975"/>
            <a:ext cx="5345100" cy="281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Is going to run 300 experiments in the next six months</a:t>
            </a:r>
            <a:endParaRPr sz="2400"/>
          </a:p>
          <a:p>
            <a:pPr indent="-381000" lvl="0" marL="457200" rtl="0" algn="l">
              <a:spcBef>
                <a:spcPts val="0"/>
              </a:spcBef>
              <a:spcAft>
                <a:spcPts val="0"/>
              </a:spcAft>
              <a:buSzPts val="2400"/>
              <a:buChar char="●"/>
            </a:pPr>
            <a:r>
              <a:rPr lang="en" sz="2400"/>
              <a:t>Doesn’t want to have to do all the analyses by hand</a:t>
            </a:r>
            <a:endParaRPr sz="2400"/>
          </a:p>
          <a:p>
            <a:pPr indent="-381000" lvl="0" marL="457200" rtl="0" algn="l">
              <a:spcBef>
                <a:spcPts val="0"/>
              </a:spcBef>
              <a:spcAft>
                <a:spcPts val="0"/>
              </a:spcAft>
              <a:buSzPts val="2400"/>
              <a:buChar char="●"/>
            </a:pPr>
            <a:r>
              <a:rPr lang="en" sz="2400"/>
              <a:t>And wants nicer charts for her thesis than she can produce in Excel</a:t>
            </a:r>
            <a:endParaRPr sz="2400"/>
          </a:p>
        </p:txBody>
      </p:sp>
      <p:sp>
        <p:nvSpPr>
          <p:cNvPr id="170" name="Google Shape;170;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Meet Jeri: Needs</a:t>
            </a:r>
            <a:endParaRPr sz="3600"/>
          </a:p>
        </p:txBody>
      </p:sp>
      <p:pic>
        <p:nvPicPr>
          <p:cNvPr id="171" name="Google Shape;171;p34"/>
          <p:cNvPicPr preferRelativeResize="0"/>
          <p:nvPr/>
        </p:nvPicPr>
        <p:blipFill>
          <a:blip r:embed="rId3">
            <a:alphaModFix/>
          </a:blip>
          <a:stretch>
            <a:fillRect/>
          </a:stretch>
        </p:blipFill>
        <p:spPr>
          <a:xfrm>
            <a:off x="873025" y="1656850"/>
            <a:ext cx="1549351" cy="28110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5"/>
          <p:cNvSpPr txBox="1"/>
          <p:nvPr>
            <p:ph idx="1" type="body"/>
          </p:nvPr>
        </p:nvSpPr>
        <p:spPr>
          <a:xfrm>
            <a:off x="2996050" y="1757975"/>
            <a:ext cx="5345100" cy="281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Very uncomfortable speaking in front of groups</a:t>
            </a:r>
            <a:endParaRPr sz="2400"/>
          </a:p>
        </p:txBody>
      </p:sp>
      <p:sp>
        <p:nvSpPr>
          <p:cNvPr id="177" name="Google Shape;177;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Meet Jeri: Special Considerations</a:t>
            </a:r>
            <a:endParaRPr sz="3600"/>
          </a:p>
        </p:txBody>
      </p:sp>
      <p:pic>
        <p:nvPicPr>
          <p:cNvPr id="178" name="Google Shape;178;p35"/>
          <p:cNvPicPr preferRelativeResize="0"/>
          <p:nvPr/>
        </p:nvPicPr>
        <p:blipFill>
          <a:blip r:embed="rId3">
            <a:alphaModFix/>
          </a:blip>
          <a:stretch>
            <a:fillRect/>
          </a:stretch>
        </p:blipFill>
        <p:spPr>
          <a:xfrm>
            <a:off x="873025" y="1656850"/>
            <a:ext cx="1549351" cy="28110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6"/>
          <p:cNvSpPr txBox="1"/>
          <p:nvPr>
            <p:ph idx="1" type="body"/>
          </p:nvPr>
        </p:nvSpPr>
        <p:spPr>
          <a:xfrm>
            <a:off x="2996050" y="1757975"/>
            <a:ext cx="5345100" cy="281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“This one-week hands-on introduction to the tidyverse will show learners how to load, clean, explore, visualize, and analyze tabular data in a reproducible way.”</a:t>
            </a:r>
            <a:endParaRPr sz="2400"/>
          </a:p>
        </p:txBody>
      </p:sp>
      <p:sp>
        <p:nvSpPr>
          <p:cNvPr id="184" name="Google Shape;18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Meet Jeri: How You Can Help</a:t>
            </a:r>
            <a:endParaRPr sz="3600"/>
          </a:p>
        </p:txBody>
      </p:sp>
      <p:pic>
        <p:nvPicPr>
          <p:cNvPr id="185" name="Google Shape;185;p36"/>
          <p:cNvPicPr preferRelativeResize="0"/>
          <p:nvPr/>
        </p:nvPicPr>
        <p:blipFill>
          <a:blip r:embed="rId3">
            <a:alphaModFix/>
          </a:blip>
          <a:stretch>
            <a:fillRect/>
          </a:stretch>
        </p:blipFill>
        <p:spPr>
          <a:xfrm>
            <a:off x="873025" y="1656850"/>
            <a:ext cx="1549351" cy="28110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Multiple Personas</a:t>
            </a:r>
            <a:endParaRPr sz="3600"/>
          </a:p>
        </p:txBody>
      </p:sp>
      <p:pic>
        <p:nvPicPr>
          <p:cNvPr id="191" name="Google Shape;191;p37"/>
          <p:cNvPicPr preferRelativeResize="0"/>
          <p:nvPr/>
        </p:nvPicPr>
        <p:blipFill>
          <a:blip r:embed="rId3">
            <a:alphaModFix/>
          </a:blip>
          <a:stretch>
            <a:fillRect/>
          </a:stretch>
        </p:blipFill>
        <p:spPr>
          <a:xfrm>
            <a:off x="4559050" y="1394900"/>
            <a:ext cx="3378700" cy="3056026"/>
          </a:xfrm>
          <a:prstGeom prst="rect">
            <a:avLst/>
          </a:prstGeom>
          <a:noFill/>
          <a:ln>
            <a:noFill/>
          </a:ln>
        </p:spPr>
      </p:pic>
      <p:sp>
        <p:nvSpPr>
          <p:cNvPr id="192" name="Google Shape;192;p37"/>
          <p:cNvSpPr txBox="1"/>
          <p:nvPr>
            <p:ph idx="1" type="body"/>
          </p:nvPr>
        </p:nvSpPr>
        <p:spPr>
          <a:xfrm>
            <a:off x="405250" y="1529375"/>
            <a:ext cx="3943200" cy="281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General background</a:t>
            </a:r>
            <a:endParaRPr sz="2400"/>
          </a:p>
          <a:p>
            <a:pPr indent="-381000" lvl="0" marL="457200" rtl="0" algn="l">
              <a:spcBef>
                <a:spcPts val="0"/>
              </a:spcBef>
              <a:spcAft>
                <a:spcPts val="0"/>
              </a:spcAft>
              <a:buSzPts val="2400"/>
              <a:buAutoNum type="arabicPeriod"/>
            </a:pPr>
            <a:r>
              <a:rPr lang="en" sz="2400"/>
              <a:t>Relevant experience</a:t>
            </a:r>
            <a:endParaRPr sz="2400"/>
          </a:p>
          <a:p>
            <a:pPr indent="-381000" lvl="0" marL="457200" rtl="0" algn="l">
              <a:spcBef>
                <a:spcPts val="0"/>
              </a:spcBef>
              <a:spcAft>
                <a:spcPts val="0"/>
              </a:spcAft>
              <a:buSzPts val="2400"/>
              <a:buAutoNum type="arabicPeriod"/>
            </a:pPr>
            <a:r>
              <a:rPr lang="en" sz="2400"/>
              <a:t>Their perceived needs</a:t>
            </a:r>
            <a:endParaRPr sz="2400"/>
          </a:p>
          <a:p>
            <a:pPr indent="-381000" lvl="0" marL="457200" rtl="0" algn="l">
              <a:spcBef>
                <a:spcPts val="0"/>
              </a:spcBef>
              <a:spcAft>
                <a:spcPts val="0"/>
              </a:spcAft>
              <a:buSzPts val="2400"/>
              <a:buAutoNum type="arabicPeriod"/>
            </a:pPr>
            <a:r>
              <a:rPr lang="en" sz="2400"/>
              <a:t>Special considerations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96" name="Shape 196"/>
        <p:cNvGrpSpPr/>
        <p:nvPr/>
      </p:nvGrpSpPr>
      <p:grpSpPr>
        <a:xfrm>
          <a:off x="0" y="0"/>
          <a:ext cx="0" cy="0"/>
          <a:chOff x="0" y="0"/>
          <a:chExt cx="0" cy="0"/>
        </a:xfrm>
      </p:grpSpPr>
      <p:sp>
        <p:nvSpPr>
          <p:cNvPr id="197" name="Google Shape;197;p38"/>
          <p:cNvSpPr txBox="1"/>
          <p:nvPr/>
        </p:nvSpPr>
        <p:spPr>
          <a:xfrm>
            <a:off x="2122950" y="2241900"/>
            <a:ext cx="4898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Source Sans Pro"/>
                <a:ea typeface="Source Sans Pro"/>
                <a:cs typeface="Source Sans Pro"/>
                <a:sym typeface="Source Sans Pro"/>
              </a:rPr>
              <a:t>Step 2: Mental Models</a:t>
            </a:r>
            <a:endParaRPr i="1" sz="36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p:nvPr/>
        </p:nvSpPr>
        <p:spPr>
          <a:xfrm>
            <a:off x="91285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03" name="Google Shape;203;p39"/>
          <p:cNvSpPr/>
          <p:nvPr/>
        </p:nvSpPr>
        <p:spPr>
          <a:xfrm>
            <a:off x="184617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04" name="Google Shape;204;p39"/>
          <p:cNvSpPr/>
          <p:nvPr/>
        </p:nvSpPr>
        <p:spPr>
          <a:xfrm>
            <a:off x="1274200"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05" name="Google Shape;205;p39"/>
          <p:cNvSpPr/>
          <p:nvPr/>
        </p:nvSpPr>
        <p:spPr>
          <a:xfrm>
            <a:off x="822025"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06" name="Google Shape;206;p39"/>
          <p:cNvSpPr/>
          <p:nvPr/>
        </p:nvSpPr>
        <p:spPr>
          <a:xfrm>
            <a:off x="1635575"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07" name="Google Shape;207;p39"/>
          <p:cNvSpPr/>
          <p:nvPr/>
        </p:nvSpPr>
        <p:spPr>
          <a:xfrm>
            <a:off x="1274200"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08" name="Google Shape;208;p39"/>
          <p:cNvCxnSpPr>
            <a:stCxn id="206" idx="2"/>
            <a:endCxn id="207" idx="5"/>
          </p:cNvCxnSpPr>
          <p:nvPr/>
        </p:nvCxnSpPr>
        <p:spPr>
          <a:xfrm flipH="1">
            <a:off x="1602500"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39"/>
          <p:cNvCxnSpPr>
            <a:stCxn id="202" idx="1"/>
            <a:endCxn id="204" idx="4"/>
          </p:cNvCxnSpPr>
          <p:nvPr/>
        </p:nvCxnSpPr>
        <p:spPr>
          <a:xfrm>
            <a:off x="1241125" y="1416500"/>
            <a:ext cx="123900" cy="19950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39"/>
          <p:cNvSpPr txBox="1"/>
          <p:nvPr/>
        </p:nvSpPr>
        <p:spPr>
          <a:xfrm>
            <a:off x="993900" y="3675800"/>
            <a:ext cx="10995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Novice</a:t>
            </a:r>
            <a:endParaRPr sz="2400">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p:nvPr/>
        </p:nvSpPr>
        <p:spPr>
          <a:xfrm>
            <a:off x="91285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16" name="Google Shape;216;p40"/>
          <p:cNvSpPr/>
          <p:nvPr/>
        </p:nvSpPr>
        <p:spPr>
          <a:xfrm>
            <a:off x="184617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17" name="Google Shape;217;p40"/>
          <p:cNvSpPr/>
          <p:nvPr/>
        </p:nvSpPr>
        <p:spPr>
          <a:xfrm>
            <a:off x="1274200"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18" name="Google Shape;218;p40"/>
          <p:cNvSpPr/>
          <p:nvPr/>
        </p:nvSpPr>
        <p:spPr>
          <a:xfrm>
            <a:off x="822025"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19" name="Google Shape;219;p40"/>
          <p:cNvSpPr/>
          <p:nvPr/>
        </p:nvSpPr>
        <p:spPr>
          <a:xfrm>
            <a:off x="1635575"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20" name="Google Shape;220;p40"/>
          <p:cNvSpPr/>
          <p:nvPr/>
        </p:nvSpPr>
        <p:spPr>
          <a:xfrm>
            <a:off x="1274200"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21" name="Google Shape;221;p40"/>
          <p:cNvCxnSpPr>
            <a:stCxn id="219" idx="2"/>
            <a:endCxn id="220" idx="5"/>
          </p:cNvCxnSpPr>
          <p:nvPr/>
        </p:nvCxnSpPr>
        <p:spPr>
          <a:xfrm flipH="1">
            <a:off x="1602500"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40"/>
          <p:cNvCxnSpPr>
            <a:stCxn id="215" idx="1"/>
            <a:endCxn id="217" idx="4"/>
          </p:cNvCxnSpPr>
          <p:nvPr/>
        </p:nvCxnSpPr>
        <p:spPr>
          <a:xfrm>
            <a:off x="1241125" y="1416500"/>
            <a:ext cx="123900" cy="1995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40"/>
          <p:cNvSpPr/>
          <p:nvPr/>
        </p:nvSpPr>
        <p:spPr>
          <a:xfrm>
            <a:off x="394122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24" name="Google Shape;224;p40"/>
          <p:cNvSpPr/>
          <p:nvPr/>
        </p:nvSpPr>
        <p:spPr>
          <a:xfrm>
            <a:off x="487455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25" name="Google Shape;225;p40"/>
          <p:cNvSpPr/>
          <p:nvPr/>
        </p:nvSpPr>
        <p:spPr>
          <a:xfrm>
            <a:off x="4302575"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26" name="Google Shape;226;p40"/>
          <p:cNvSpPr/>
          <p:nvPr/>
        </p:nvSpPr>
        <p:spPr>
          <a:xfrm>
            <a:off x="3850400"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27" name="Google Shape;227;p40"/>
          <p:cNvSpPr/>
          <p:nvPr/>
        </p:nvSpPr>
        <p:spPr>
          <a:xfrm>
            <a:off x="4663950"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28" name="Google Shape;228;p40"/>
          <p:cNvSpPr/>
          <p:nvPr/>
        </p:nvSpPr>
        <p:spPr>
          <a:xfrm>
            <a:off x="4302575"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29" name="Google Shape;229;p40"/>
          <p:cNvCxnSpPr>
            <a:stCxn id="225" idx="2"/>
            <a:endCxn id="226" idx="5"/>
          </p:cNvCxnSpPr>
          <p:nvPr/>
        </p:nvCxnSpPr>
        <p:spPr>
          <a:xfrm flipH="1">
            <a:off x="4178600" y="1979150"/>
            <a:ext cx="214800" cy="28770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40"/>
          <p:cNvCxnSpPr>
            <a:stCxn id="227" idx="2"/>
            <a:endCxn id="228" idx="5"/>
          </p:cNvCxnSpPr>
          <p:nvPr/>
        </p:nvCxnSpPr>
        <p:spPr>
          <a:xfrm flipH="1">
            <a:off x="4630875"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40"/>
          <p:cNvCxnSpPr>
            <a:stCxn id="224" idx="2"/>
            <a:endCxn id="225" idx="5"/>
          </p:cNvCxnSpPr>
          <p:nvPr/>
        </p:nvCxnSpPr>
        <p:spPr>
          <a:xfrm flipH="1">
            <a:off x="4630875" y="1416500"/>
            <a:ext cx="334500" cy="19950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40"/>
          <p:cNvCxnSpPr>
            <a:stCxn id="223" idx="0"/>
            <a:endCxn id="224" idx="3"/>
          </p:cNvCxnSpPr>
          <p:nvPr/>
        </p:nvCxnSpPr>
        <p:spPr>
          <a:xfrm>
            <a:off x="4360325" y="1234850"/>
            <a:ext cx="514200" cy="0"/>
          </a:xfrm>
          <a:prstGeom prst="straightConnector1">
            <a:avLst/>
          </a:prstGeom>
          <a:noFill/>
          <a:ln cap="flat" cmpd="sng" w="9525">
            <a:solidFill>
              <a:schemeClr val="dk2"/>
            </a:solidFill>
            <a:prstDash val="solid"/>
            <a:round/>
            <a:headEnd len="med" w="med" type="none"/>
            <a:tailEnd len="med" w="med" type="none"/>
          </a:ln>
        </p:spPr>
      </p:cxnSp>
      <p:cxnSp>
        <p:nvCxnSpPr>
          <p:cNvPr id="233" name="Google Shape;233;p40"/>
          <p:cNvCxnSpPr>
            <a:stCxn id="226" idx="0"/>
            <a:endCxn id="227" idx="3"/>
          </p:cNvCxnSpPr>
          <p:nvPr/>
        </p:nvCxnSpPr>
        <p:spPr>
          <a:xfrm flipH="1" rot="10800000">
            <a:off x="4269500" y="2325800"/>
            <a:ext cx="394500" cy="122700"/>
          </a:xfrm>
          <a:prstGeom prst="straightConnector1">
            <a:avLst/>
          </a:prstGeom>
          <a:noFill/>
          <a:ln cap="flat" cmpd="sng" w="9525">
            <a:solidFill>
              <a:schemeClr val="dk2"/>
            </a:solidFill>
            <a:prstDash val="solid"/>
            <a:round/>
            <a:headEnd len="med" w="med" type="none"/>
            <a:tailEnd len="med" w="med" type="none"/>
          </a:ln>
        </p:spPr>
      </p:cxnSp>
      <p:sp>
        <p:nvSpPr>
          <p:cNvPr id="234" name="Google Shape;234;p40"/>
          <p:cNvSpPr txBox="1"/>
          <p:nvPr/>
        </p:nvSpPr>
        <p:spPr>
          <a:xfrm>
            <a:off x="993900" y="3675800"/>
            <a:ext cx="10995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Novice</a:t>
            </a:r>
            <a:endParaRPr sz="2400">
              <a:latin typeface="Source Sans Pro"/>
              <a:ea typeface="Source Sans Pro"/>
              <a:cs typeface="Source Sans Pro"/>
              <a:sym typeface="Source Sans Pro"/>
            </a:endParaRPr>
          </a:p>
        </p:txBody>
      </p:sp>
      <p:sp>
        <p:nvSpPr>
          <p:cNvPr id="235" name="Google Shape;235;p40"/>
          <p:cNvSpPr txBox="1"/>
          <p:nvPr/>
        </p:nvSpPr>
        <p:spPr>
          <a:xfrm>
            <a:off x="3730025" y="3675800"/>
            <a:ext cx="16980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Competent</a:t>
            </a:r>
            <a:endParaRPr sz="240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1"/>
          <p:cNvSpPr/>
          <p:nvPr/>
        </p:nvSpPr>
        <p:spPr>
          <a:xfrm>
            <a:off x="91285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41" name="Google Shape;241;p41"/>
          <p:cNvSpPr/>
          <p:nvPr/>
        </p:nvSpPr>
        <p:spPr>
          <a:xfrm>
            <a:off x="184617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42" name="Google Shape;242;p41"/>
          <p:cNvSpPr/>
          <p:nvPr/>
        </p:nvSpPr>
        <p:spPr>
          <a:xfrm>
            <a:off x="1274200"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43" name="Google Shape;243;p41"/>
          <p:cNvSpPr/>
          <p:nvPr/>
        </p:nvSpPr>
        <p:spPr>
          <a:xfrm>
            <a:off x="822025"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44" name="Google Shape;244;p41"/>
          <p:cNvSpPr/>
          <p:nvPr/>
        </p:nvSpPr>
        <p:spPr>
          <a:xfrm>
            <a:off x="1635575"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45" name="Google Shape;245;p41"/>
          <p:cNvSpPr/>
          <p:nvPr/>
        </p:nvSpPr>
        <p:spPr>
          <a:xfrm>
            <a:off x="1274200"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46" name="Google Shape;246;p41"/>
          <p:cNvCxnSpPr>
            <a:stCxn id="244" idx="2"/>
            <a:endCxn id="245" idx="5"/>
          </p:cNvCxnSpPr>
          <p:nvPr/>
        </p:nvCxnSpPr>
        <p:spPr>
          <a:xfrm flipH="1">
            <a:off x="1602500"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41"/>
          <p:cNvCxnSpPr>
            <a:stCxn id="240" idx="1"/>
            <a:endCxn id="242" idx="4"/>
          </p:cNvCxnSpPr>
          <p:nvPr/>
        </p:nvCxnSpPr>
        <p:spPr>
          <a:xfrm>
            <a:off x="1241125" y="1416500"/>
            <a:ext cx="123900" cy="1995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41"/>
          <p:cNvSpPr/>
          <p:nvPr/>
        </p:nvSpPr>
        <p:spPr>
          <a:xfrm>
            <a:off x="394122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49" name="Google Shape;249;p41"/>
          <p:cNvSpPr/>
          <p:nvPr/>
        </p:nvSpPr>
        <p:spPr>
          <a:xfrm>
            <a:off x="487455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50" name="Google Shape;250;p41"/>
          <p:cNvSpPr/>
          <p:nvPr/>
        </p:nvSpPr>
        <p:spPr>
          <a:xfrm>
            <a:off x="4302575"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51" name="Google Shape;251;p41"/>
          <p:cNvSpPr/>
          <p:nvPr/>
        </p:nvSpPr>
        <p:spPr>
          <a:xfrm>
            <a:off x="3850400"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52" name="Google Shape;252;p41"/>
          <p:cNvSpPr/>
          <p:nvPr/>
        </p:nvSpPr>
        <p:spPr>
          <a:xfrm>
            <a:off x="4663950"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53" name="Google Shape;253;p41"/>
          <p:cNvSpPr/>
          <p:nvPr/>
        </p:nvSpPr>
        <p:spPr>
          <a:xfrm>
            <a:off x="4302575"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54" name="Google Shape;254;p41"/>
          <p:cNvCxnSpPr>
            <a:stCxn id="250" idx="2"/>
            <a:endCxn id="251" idx="5"/>
          </p:cNvCxnSpPr>
          <p:nvPr/>
        </p:nvCxnSpPr>
        <p:spPr>
          <a:xfrm flipH="1">
            <a:off x="4178600" y="1979150"/>
            <a:ext cx="214800" cy="2877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41"/>
          <p:cNvCxnSpPr>
            <a:stCxn id="252" idx="2"/>
            <a:endCxn id="253" idx="5"/>
          </p:cNvCxnSpPr>
          <p:nvPr/>
        </p:nvCxnSpPr>
        <p:spPr>
          <a:xfrm flipH="1">
            <a:off x="4630875"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41"/>
          <p:cNvCxnSpPr>
            <a:stCxn id="249" idx="2"/>
            <a:endCxn id="250" idx="5"/>
          </p:cNvCxnSpPr>
          <p:nvPr/>
        </p:nvCxnSpPr>
        <p:spPr>
          <a:xfrm flipH="1">
            <a:off x="4630875" y="1416500"/>
            <a:ext cx="334500" cy="1995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41"/>
          <p:cNvCxnSpPr>
            <a:stCxn id="248" idx="0"/>
            <a:endCxn id="249" idx="3"/>
          </p:cNvCxnSpPr>
          <p:nvPr/>
        </p:nvCxnSpPr>
        <p:spPr>
          <a:xfrm>
            <a:off x="4360325" y="1234850"/>
            <a:ext cx="514200" cy="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41"/>
          <p:cNvCxnSpPr>
            <a:stCxn id="251" idx="0"/>
            <a:endCxn id="252" idx="3"/>
          </p:cNvCxnSpPr>
          <p:nvPr/>
        </p:nvCxnSpPr>
        <p:spPr>
          <a:xfrm flipH="1" rot="10800000">
            <a:off x="4269500" y="2325800"/>
            <a:ext cx="394500" cy="122700"/>
          </a:xfrm>
          <a:prstGeom prst="straightConnector1">
            <a:avLst/>
          </a:prstGeom>
          <a:noFill/>
          <a:ln cap="flat" cmpd="sng" w="9525">
            <a:solidFill>
              <a:schemeClr val="dk2"/>
            </a:solidFill>
            <a:prstDash val="solid"/>
            <a:round/>
            <a:headEnd len="med" w="med" type="none"/>
            <a:tailEnd len="med" w="med" type="none"/>
          </a:ln>
        </p:spPr>
      </p:cxnSp>
      <p:sp>
        <p:nvSpPr>
          <p:cNvPr id="259" name="Google Shape;259;p41"/>
          <p:cNvSpPr/>
          <p:nvPr/>
        </p:nvSpPr>
        <p:spPr>
          <a:xfrm>
            <a:off x="6969600"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260" name="Google Shape;260;p41"/>
          <p:cNvSpPr/>
          <p:nvPr/>
        </p:nvSpPr>
        <p:spPr>
          <a:xfrm>
            <a:off x="7902925" y="105320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261" name="Google Shape;261;p41"/>
          <p:cNvSpPr/>
          <p:nvPr/>
        </p:nvSpPr>
        <p:spPr>
          <a:xfrm>
            <a:off x="7330950" y="1615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262" name="Google Shape;262;p41"/>
          <p:cNvSpPr/>
          <p:nvPr/>
        </p:nvSpPr>
        <p:spPr>
          <a:xfrm>
            <a:off x="6878775" y="22668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263" name="Google Shape;263;p41"/>
          <p:cNvSpPr/>
          <p:nvPr/>
        </p:nvSpPr>
        <p:spPr>
          <a:xfrm>
            <a:off x="7692325" y="2144075"/>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sp>
        <p:nvSpPr>
          <p:cNvPr id="264" name="Google Shape;264;p41"/>
          <p:cNvSpPr/>
          <p:nvPr/>
        </p:nvSpPr>
        <p:spPr>
          <a:xfrm>
            <a:off x="7330950" y="2853950"/>
            <a:ext cx="419100" cy="3633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265" name="Google Shape;265;p41"/>
          <p:cNvCxnSpPr>
            <a:stCxn id="261" idx="2"/>
            <a:endCxn id="262" idx="5"/>
          </p:cNvCxnSpPr>
          <p:nvPr/>
        </p:nvCxnSpPr>
        <p:spPr>
          <a:xfrm flipH="1">
            <a:off x="7206975" y="1979150"/>
            <a:ext cx="214800" cy="2877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41"/>
          <p:cNvCxnSpPr>
            <a:stCxn id="263" idx="2"/>
            <a:endCxn id="264" idx="5"/>
          </p:cNvCxnSpPr>
          <p:nvPr/>
        </p:nvCxnSpPr>
        <p:spPr>
          <a:xfrm flipH="1">
            <a:off x="7659250" y="2507375"/>
            <a:ext cx="123900" cy="3465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41"/>
          <p:cNvCxnSpPr>
            <a:stCxn id="260" idx="2"/>
            <a:endCxn id="261" idx="5"/>
          </p:cNvCxnSpPr>
          <p:nvPr/>
        </p:nvCxnSpPr>
        <p:spPr>
          <a:xfrm flipH="1">
            <a:off x="7659250" y="1416500"/>
            <a:ext cx="334500" cy="1995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41"/>
          <p:cNvCxnSpPr>
            <a:stCxn id="259" idx="0"/>
            <a:endCxn id="260" idx="3"/>
          </p:cNvCxnSpPr>
          <p:nvPr/>
        </p:nvCxnSpPr>
        <p:spPr>
          <a:xfrm>
            <a:off x="7388700" y="1234850"/>
            <a:ext cx="514200" cy="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41"/>
          <p:cNvCxnSpPr>
            <a:stCxn id="259" idx="1"/>
            <a:endCxn id="261" idx="4"/>
          </p:cNvCxnSpPr>
          <p:nvPr/>
        </p:nvCxnSpPr>
        <p:spPr>
          <a:xfrm>
            <a:off x="7297875" y="1416500"/>
            <a:ext cx="123900" cy="1995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41"/>
          <p:cNvCxnSpPr>
            <a:stCxn id="261" idx="1"/>
            <a:endCxn id="263" idx="4"/>
          </p:cNvCxnSpPr>
          <p:nvPr/>
        </p:nvCxnSpPr>
        <p:spPr>
          <a:xfrm>
            <a:off x="7659225" y="1979150"/>
            <a:ext cx="123900" cy="1650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41"/>
          <p:cNvCxnSpPr>
            <a:stCxn id="260" idx="1"/>
            <a:endCxn id="263" idx="5"/>
          </p:cNvCxnSpPr>
          <p:nvPr/>
        </p:nvCxnSpPr>
        <p:spPr>
          <a:xfrm flipH="1">
            <a:off x="8020600" y="1416500"/>
            <a:ext cx="210600" cy="7275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41"/>
          <p:cNvCxnSpPr>
            <a:stCxn id="262" idx="0"/>
            <a:endCxn id="263" idx="3"/>
          </p:cNvCxnSpPr>
          <p:nvPr/>
        </p:nvCxnSpPr>
        <p:spPr>
          <a:xfrm flipH="1" rot="10800000">
            <a:off x="7297875" y="2325800"/>
            <a:ext cx="394500" cy="1227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41"/>
          <p:cNvCxnSpPr>
            <a:stCxn id="262" idx="1"/>
            <a:endCxn id="264" idx="4"/>
          </p:cNvCxnSpPr>
          <p:nvPr/>
        </p:nvCxnSpPr>
        <p:spPr>
          <a:xfrm>
            <a:off x="7207050" y="2630150"/>
            <a:ext cx="214800" cy="2238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41"/>
          <p:cNvSpPr txBox="1"/>
          <p:nvPr/>
        </p:nvSpPr>
        <p:spPr>
          <a:xfrm>
            <a:off x="993900" y="3675800"/>
            <a:ext cx="10995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Novice</a:t>
            </a:r>
            <a:endParaRPr sz="2400">
              <a:latin typeface="Source Sans Pro"/>
              <a:ea typeface="Source Sans Pro"/>
              <a:cs typeface="Source Sans Pro"/>
              <a:sym typeface="Source Sans Pro"/>
            </a:endParaRPr>
          </a:p>
        </p:txBody>
      </p:sp>
      <p:sp>
        <p:nvSpPr>
          <p:cNvPr id="275" name="Google Shape;275;p41"/>
          <p:cNvSpPr txBox="1"/>
          <p:nvPr/>
        </p:nvSpPr>
        <p:spPr>
          <a:xfrm>
            <a:off x="3730025" y="3675800"/>
            <a:ext cx="16980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Competent</a:t>
            </a:r>
            <a:endParaRPr sz="2400">
              <a:latin typeface="Source Sans Pro"/>
              <a:ea typeface="Source Sans Pro"/>
              <a:cs typeface="Source Sans Pro"/>
              <a:sym typeface="Source Sans Pro"/>
            </a:endParaRPr>
          </a:p>
        </p:txBody>
      </p:sp>
      <p:sp>
        <p:nvSpPr>
          <p:cNvPr id="276" name="Google Shape;276;p41"/>
          <p:cNvSpPr txBox="1"/>
          <p:nvPr/>
        </p:nvSpPr>
        <p:spPr>
          <a:xfrm>
            <a:off x="6932900" y="3675800"/>
            <a:ext cx="1335000" cy="48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Expert</a:t>
            </a:r>
            <a:endParaRPr sz="2400">
              <a:latin typeface="Source Sans Pro"/>
              <a:ea typeface="Source Sans Pro"/>
              <a:cs typeface="Source Sans Pro"/>
              <a:sym typeface="Source Sans Pro"/>
            </a:endParaRPr>
          </a:p>
        </p:txBody>
      </p:sp>
      <p:cxnSp>
        <p:nvCxnSpPr>
          <p:cNvPr id="277" name="Google Shape;277;p41"/>
          <p:cNvCxnSpPr>
            <a:stCxn id="259" idx="3"/>
            <a:endCxn id="264" idx="3"/>
          </p:cNvCxnSpPr>
          <p:nvPr/>
        </p:nvCxnSpPr>
        <p:spPr>
          <a:xfrm>
            <a:off x="6969600" y="1234850"/>
            <a:ext cx="361500" cy="1800900"/>
          </a:xfrm>
          <a:prstGeom prst="curvedConnector3">
            <a:avLst>
              <a:gd fmla="val -127718" name="adj1"/>
            </a:avLst>
          </a:prstGeom>
          <a:noFill/>
          <a:ln cap="flat" cmpd="sng" w="9525">
            <a:solidFill>
              <a:schemeClr val="dk2"/>
            </a:solidFill>
            <a:prstDash val="solid"/>
            <a:round/>
            <a:headEnd len="med" w="med" type="none"/>
            <a:tailEnd len="med" w="med" type="none"/>
          </a:ln>
        </p:spPr>
      </p:cxnSp>
      <p:cxnSp>
        <p:nvCxnSpPr>
          <p:cNvPr id="278" name="Google Shape;278;p41"/>
          <p:cNvCxnSpPr>
            <a:stCxn id="260" idx="0"/>
            <a:endCxn id="264" idx="0"/>
          </p:cNvCxnSpPr>
          <p:nvPr/>
        </p:nvCxnSpPr>
        <p:spPr>
          <a:xfrm flipH="1">
            <a:off x="7749925" y="1234850"/>
            <a:ext cx="572100" cy="1800900"/>
          </a:xfrm>
          <a:prstGeom prst="curvedConnector3">
            <a:avLst>
              <a:gd fmla="val -41623" name="adj1"/>
            </a:avLst>
          </a:prstGeom>
          <a:noFill/>
          <a:ln cap="flat" cmpd="sng" w="9525">
            <a:solidFill>
              <a:schemeClr val="dk2"/>
            </a:solidFill>
            <a:prstDash val="solid"/>
            <a:round/>
            <a:headEnd len="med" w="med" type="none"/>
            <a:tailEnd len="med" w="med" type="none"/>
          </a:ln>
        </p:spPr>
      </p:cxnSp>
      <p:cxnSp>
        <p:nvCxnSpPr>
          <p:cNvPr id="279" name="Google Shape;279;p41"/>
          <p:cNvCxnSpPr>
            <a:stCxn id="259" idx="2"/>
            <a:endCxn id="262" idx="4"/>
          </p:cNvCxnSpPr>
          <p:nvPr/>
        </p:nvCxnSpPr>
        <p:spPr>
          <a:xfrm flipH="1">
            <a:off x="6969525" y="1416500"/>
            <a:ext cx="90900" cy="85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3" name="Shape 283"/>
        <p:cNvGrpSpPr/>
        <p:nvPr/>
      </p:nvGrpSpPr>
      <p:grpSpPr>
        <a:xfrm>
          <a:off x="0" y="0"/>
          <a:ext cx="0" cy="0"/>
          <a:chOff x="0" y="0"/>
          <a:chExt cx="0" cy="0"/>
        </a:xfrm>
      </p:grpSpPr>
      <p:sp>
        <p:nvSpPr>
          <p:cNvPr id="284" name="Google Shape;284;p42"/>
          <p:cNvSpPr txBox="1"/>
          <p:nvPr/>
        </p:nvSpPr>
        <p:spPr>
          <a:xfrm>
            <a:off x="311700" y="1330825"/>
            <a:ext cx="5291100" cy="323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Do things by rote</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Ask nonsensical questions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Use the wrong terms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Can’t tell what’s relevant</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Lack of confidence</a:t>
            </a:r>
            <a:endParaRPr sz="2400">
              <a:solidFill>
                <a:srgbClr val="585858"/>
              </a:solidFill>
              <a:latin typeface="Source Sans Pro"/>
              <a:ea typeface="Source Sans Pro"/>
              <a:cs typeface="Source Sans Pro"/>
              <a:sym typeface="Source Sans Pro"/>
            </a:endParaRPr>
          </a:p>
        </p:txBody>
      </p:sp>
      <p:sp>
        <p:nvSpPr>
          <p:cNvPr id="285" name="Google Shape;285;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Symptoms</a:t>
            </a:r>
            <a:endParaRPr sz="3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9" name="Shape 289"/>
        <p:cNvGrpSpPr/>
        <p:nvPr/>
      </p:nvGrpSpPr>
      <p:grpSpPr>
        <a:xfrm>
          <a:off x="0" y="0"/>
          <a:ext cx="0" cy="0"/>
          <a:chOff x="0" y="0"/>
          <a:chExt cx="0" cy="0"/>
        </a:xfrm>
      </p:grpSpPr>
      <p:sp>
        <p:nvSpPr>
          <p:cNvPr id="290" name="Google Shape;290;p43"/>
          <p:cNvSpPr txBox="1"/>
          <p:nvPr/>
        </p:nvSpPr>
        <p:spPr>
          <a:xfrm>
            <a:off x="311700" y="1330825"/>
            <a:ext cx="5291100" cy="323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Do things by rote</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Ask nonsensical questions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Use the wrong terms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Can’t tell what’s relevant</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strike="sngStrike">
                <a:solidFill>
                  <a:srgbClr val="585858"/>
                </a:solidFill>
                <a:latin typeface="Source Sans Pro"/>
                <a:ea typeface="Source Sans Pro"/>
                <a:cs typeface="Source Sans Pro"/>
                <a:sym typeface="Source Sans Pro"/>
              </a:rPr>
              <a:t>Lack of confidence</a:t>
            </a:r>
            <a:endParaRPr sz="2400" strike="sngStrike">
              <a:solidFill>
                <a:srgbClr val="585858"/>
              </a:solidFill>
              <a:latin typeface="Source Sans Pro"/>
              <a:ea typeface="Source Sans Pro"/>
              <a:cs typeface="Source Sans Pro"/>
              <a:sym typeface="Source Sans Pro"/>
            </a:endParaRPr>
          </a:p>
        </p:txBody>
      </p:sp>
      <p:sp>
        <p:nvSpPr>
          <p:cNvPr id="291" name="Google Shape;291;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Symptoms</a:t>
            </a:r>
            <a:endParaRPr sz="3600">
              <a:solidFill>
                <a:srgbClr val="000000"/>
              </a:solidFill>
            </a:endParaRPr>
          </a:p>
        </p:txBody>
      </p:sp>
      <p:pic>
        <p:nvPicPr>
          <p:cNvPr id="292" name="Google Shape;292;p43"/>
          <p:cNvPicPr preferRelativeResize="0"/>
          <p:nvPr/>
        </p:nvPicPr>
        <p:blipFill>
          <a:blip r:embed="rId3">
            <a:alphaModFix/>
          </a:blip>
          <a:stretch>
            <a:fillRect/>
          </a:stretch>
        </p:blipFill>
        <p:spPr>
          <a:xfrm>
            <a:off x="4586700" y="1152425"/>
            <a:ext cx="4245600" cy="31210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Pitch</a:t>
            </a:r>
            <a:endParaRPr sz="3600"/>
          </a:p>
        </p:txBody>
      </p:sp>
      <p:pic>
        <p:nvPicPr>
          <p:cNvPr id="116" name="Google Shape;116;p26"/>
          <p:cNvPicPr preferRelativeResize="0"/>
          <p:nvPr/>
        </p:nvPicPr>
        <p:blipFill>
          <a:blip r:embed="rId3">
            <a:alphaModFix/>
          </a:blip>
          <a:stretch>
            <a:fillRect/>
          </a:stretch>
        </p:blipFill>
        <p:spPr>
          <a:xfrm>
            <a:off x="3965622" y="1277075"/>
            <a:ext cx="3617158" cy="3686276"/>
          </a:xfrm>
          <a:prstGeom prst="rect">
            <a:avLst/>
          </a:prstGeom>
          <a:noFill/>
          <a:ln>
            <a:noFill/>
          </a:ln>
        </p:spPr>
      </p:pic>
      <p:pic>
        <p:nvPicPr>
          <p:cNvPr id="117" name="Google Shape;117;p26"/>
          <p:cNvPicPr preferRelativeResize="0"/>
          <p:nvPr/>
        </p:nvPicPr>
        <p:blipFill>
          <a:blip r:embed="rId4">
            <a:alphaModFix/>
          </a:blip>
          <a:stretch>
            <a:fillRect/>
          </a:stretch>
        </p:blipFill>
        <p:spPr>
          <a:xfrm>
            <a:off x="1198425" y="1277075"/>
            <a:ext cx="1185000" cy="343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 Mental Model</a:t>
            </a:r>
            <a:endParaRPr sz="3600"/>
          </a:p>
        </p:txBody>
      </p:sp>
      <p:pic>
        <p:nvPicPr>
          <p:cNvPr id="298" name="Google Shape;298;p44"/>
          <p:cNvPicPr preferRelativeResize="0"/>
          <p:nvPr/>
        </p:nvPicPr>
        <p:blipFill>
          <a:blip r:embed="rId3">
            <a:alphaModFix/>
          </a:blip>
          <a:stretch>
            <a:fillRect/>
          </a:stretch>
        </p:blipFill>
        <p:spPr>
          <a:xfrm>
            <a:off x="2383925" y="1314575"/>
            <a:ext cx="4376150" cy="3094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Another Mental Model</a:t>
            </a:r>
            <a:endParaRPr sz="3600"/>
          </a:p>
        </p:txBody>
      </p:sp>
      <p:sp>
        <p:nvSpPr>
          <p:cNvPr id="304" name="Google Shape;304;p45"/>
          <p:cNvSpPr txBox="1"/>
          <p:nvPr/>
        </p:nvSpPr>
        <p:spPr>
          <a:xfrm>
            <a:off x="2042675" y="39714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hard drive</a:t>
            </a:r>
            <a:endParaRPr sz="2400" strike="sngStrike">
              <a:solidFill>
                <a:srgbClr val="585858"/>
              </a:solidFill>
              <a:latin typeface="Source Sans Pro"/>
              <a:ea typeface="Source Sans Pro"/>
              <a:cs typeface="Source Sans Pro"/>
              <a:sym typeface="Source Sans Pro"/>
            </a:endParaRPr>
          </a:p>
        </p:txBody>
      </p:sp>
      <p:sp>
        <p:nvSpPr>
          <p:cNvPr id="305" name="Google Shape;305;p45"/>
          <p:cNvSpPr txBox="1"/>
          <p:nvPr/>
        </p:nvSpPr>
        <p:spPr>
          <a:xfrm>
            <a:off x="2042675" y="27618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RAM</a:t>
            </a:r>
            <a:endParaRPr sz="2400" strike="sngStrike">
              <a:solidFill>
                <a:srgbClr val="585858"/>
              </a:solidFill>
              <a:latin typeface="Source Sans Pro"/>
              <a:ea typeface="Source Sans Pro"/>
              <a:cs typeface="Source Sans Pro"/>
              <a:sym typeface="Source Sans Pro"/>
            </a:endParaRPr>
          </a:p>
        </p:txBody>
      </p:sp>
      <p:sp>
        <p:nvSpPr>
          <p:cNvPr id="306" name="Google Shape;306;p45"/>
          <p:cNvSpPr txBox="1"/>
          <p:nvPr/>
        </p:nvSpPr>
        <p:spPr>
          <a:xfrm>
            <a:off x="2042675" y="15522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CPU</a:t>
            </a:r>
            <a:endParaRPr sz="2400" strike="sngStrike">
              <a:solidFill>
                <a:srgbClr val="585858"/>
              </a:solidFill>
              <a:latin typeface="Source Sans Pro"/>
              <a:ea typeface="Source Sans Pro"/>
              <a:cs typeface="Source Sans Pro"/>
              <a:sym typeface="Source Sans Pro"/>
            </a:endParaRPr>
          </a:p>
        </p:txBody>
      </p:sp>
      <p:sp>
        <p:nvSpPr>
          <p:cNvPr id="307" name="Google Shape;307;p45"/>
          <p:cNvSpPr/>
          <p:nvPr/>
        </p:nvSpPr>
        <p:spPr>
          <a:xfrm>
            <a:off x="3147750" y="2157150"/>
            <a:ext cx="324600" cy="604800"/>
          </a:xfrm>
          <a:prstGeom prst="up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p:nvPr/>
        </p:nvSpPr>
        <p:spPr>
          <a:xfrm>
            <a:off x="3147750" y="3366600"/>
            <a:ext cx="324600" cy="604800"/>
          </a:xfrm>
          <a:prstGeom prst="up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6"/>
          <p:cNvSpPr txBox="1"/>
          <p:nvPr/>
        </p:nvSpPr>
        <p:spPr>
          <a:xfrm>
            <a:off x="2042675" y="39714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hard drive</a:t>
            </a:r>
            <a:endParaRPr sz="2400" strike="sngStrike">
              <a:solidFill>
                <a:srgbClr val="585858"/>
              </a:solidFill>
              <a:latin typeface="Source Sans Pro"/>
              <a:ea typeface="Source Sans Pro"/>
              <a:cs typeface="Source Sans Pro"/>
              <a:sym typeface="Source Sans Pro"/>
            </a:endParaRPr>
          </a:p>
        </p:txBody>
      </p:sp>
      <p:sp>
        <p:nvSpPr>
          <p:cNvPr id="314" name="Google Shape;314;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Another Mental Model</a:t>
            </a:r>
            <a:endParaRPr sz="3600"/>
          </a:p>
        </p:txBody>
      </p:sp>
      <p:sp>
        <p:nvSpPr>
          <p:cNvPr id="315" name="Google Shape;315;p46"/>
          <p:cNvSpPr txBox="1"/>
          <p:nvPr/>
        </p:nvSpPr>
        <p:spPr>
          <a:xfrm>
            <a:off x="2042675" y="27618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RAM</a:t>
            </a:r>
            <a:endParaRPr sz="2400" strike="sngStrike">
              <a:solidFill>
                <a:srgbClr val="585858"/>
              </a:solidFill>
              <a:latin typeface="Source Sans Pro"/>
              <a:ea typeface="Source Sans Pro"/>
              <a:cs typeface="Source Sans Pro"/>
              <a:sym typeface="Source Sans Pro"/>
            </a:endParaRPr>
          </a:p>
        </p:txBody>
      </p:sp>
      <p:sp>
        <p:nvSpPr>
          <p:cNvPr id="316" name="Google Shape;316;p46"/>
          <p:cNvSpPr txBox="1"/>
          <p:nvPr/>
        </p:nvSpPr>
        <p:spPr>
          <a:xfrm>
            <a:off x="2042675" y="1552200"/>
            <a:ext cx="2498700" cy="604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CPU</a:t>
            </a:r>
            <a:endParaRPr sz="2400" strike="sngStrike">
              <a:solidFill>
                <a:srgbClr val="585858"/>
              </a:solidFill>
              <a:latin typeface="Source Sans Pro"/>
              <a:ea typeface="Source Sans Pro"/>
              <a:cs typeface="Source Sans Pro"/>
              <a:sym typeface="Source Sans Pro"/>
            </a:endParaRPr>
          </a:p>
        </p:txBody>
      </p:sp>
      <p:sp>
        <p:nvSpPr>
          <p:cNvPr id="317" name="Google Shape;317;p46"/>
          <p:cNvSpPr txBox="1"/>
          <p:nvPr/>
        </p:nvSpPr>
        <p:spPr>
          <a:xfrm>
            <a:off x="5319275" y="3971400"/>
            <a:ext cx="24987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nope</a:t>
            </a:r>
            <a:endParaRPr sz="2400" strike="sngStrike">
              <a:solidFill>
                <a:srgbClr val="585858"/>
              </a:solidFill>
              <a:latin typeface="Source Sans Pro"/>
              <a:ea typeface="Source Sans Pro"/>
              <a:cs typeface="Source Sans Pro"/>
              <a:sym typeface="Source Sans Pro"/>
            </a:endParaRPr>
          </a:p>
        </p:txBody>
      </p:sp>
      <p:sp>
        <p:nvSpPr>
          <p:cNvPr id="318" name="Google Shape;318;p46"/>
          <p:cNvSpPr txBox="1"/>
          <p:nvPr/>
        </p:nvSpPr>
        <p:spPr>
          <a:xfrm>
            <a:off x="5319275" y="2761800"/>
            <a:ext cx="24987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nope</a:t>
            </a:r>
            <a:endParaRPr sz="2400" strike="sngStrike">
              <a:solidFill>
                <a:srgbClr val="585858"/>
              </a:solidFill>
              <a:latin typeface="Source Sans Pro"/>
              <a:ea typeface="Source Sans Pro"/>
              <a:cs typeface="Source Sans Pro"/>
              <a:sym typeface="Source Sans Pro"/>
            </a:endParaRPr>
          </a:p>
        </p:txBody>
      </p:sp>
      <p:sp>
        <p:nvSpPr>
          <p:cNvPr id="319" name="Google Shape;319;p46"/>
          <p:cNvSpPr txBox="1"/>
          <p:nvPr/>
        </p:nvSpPr>
        <p:spPr>
          <a:xfrm>
            <a:off x="5319275" y="1552200"/>
            <a:ext cx="24987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nope</a:t>
            </a:r>
            <a:endParaRPr sz="2400" strike="sngStrike">
              <a:solidFill>
                <a:srgbClr val="585858"/>
              </a:solidFill>
              <a:latin typeface="Source Sans Pro"/>
              <a:ea typeface="Source Sans Pro"/>
              <a:cs typeface="Source Sans Pro"/>
              <a:sym typeface="Source Sans Pro"/>
            </a:endParaRPr>
          </a:p>
        </p:txBody>
      </p:sp>
      <p:sp>
        <p:nvSpPr>
          <p:cNvPr id="320" name="Google Shape;320;p46"/>
          <p:cNvSpPr/>
          <p:nvPr/>
        </p:nvSpPr>
        <p:spPr>
          <a:xfrm>
            <a:off x="3147750" y="2157150"/>
            <a:ext cx="324600" cy="604800"/>
          </a:xfrm>
          <a:prstGeom prst="up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a:off x="3147750" y="3366600"/>
            <a:ext cx="324600" cy="604800"/>
          </a:xfrm>
          <a:prstGeom prst="up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5" name="Shape 325"/>
        <p:cNvGrpSpPr/>
        <p:nvPr/>
      </p:nvGrpSpPr>
      <p:grpSpPr>
        <a:xfrm>
          <a:off x="0" y="0"/>
          <a:ext cx="0" cy="0"/>
          <a:chOff x="0" y="0"/>
          <a:chExt cx="0" cy="0"/>
        </a:xfrm>
      </p:grpSpPr>
      <p:sp>
        <p:nvSpPr>
          <p:cNvPr id="326" name="Google Shape;326;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Concept Map</a:t>
            </a:r>
            <a:endParaRPr sz="3600">
              <a:solidFill>
                <a:srgbClr val="000000"/>
              </a:solidFill>
            </a:endParaRPr>
          </a:p>
        </p:txBody>
      </p:sp>
      <p:sp>
        <p:nvSpPr>
          <p:cNvPr id="327" name="Google Shape;327;p47"/>
          <p:cNvSpPr/>
          <p:nvPr/>
        </p:nvSpPr>
        <p:spPr>
          <a:xfrm>
            <a:off x="4584975" y="731950"/>
            <a:ext cx="17427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photosynthesis</a:t>
            </a:r>
            <a:endParaRPr sz="1800">
              <a:latin typeface="Source Sans Pro"/>
              <a:ea typeface="Source Sans Pro"/>
              <a:cs typeface="Source Sans Pro"/>
              <a:sym typeface="Source Sans Pro"/>
            </a:endParaRPr>
          </a:p>
        </p:txBody>
      </p:sp>
      <p:sp>
        <p:nvSpPr>
          <p:cNvPr id="328" name="Google Shape;328;p47"/>
          <p:cNvSpPr/>
          <p:nvPr/>
        </p:nvSpPr>
        <p:spPr>
          <a:xfrm>
            <a:off x="6951775" y="2190475"/>
            <a:ext cx="17427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chloroplasts</a:t>
            </a:r>
            <a:endParaRPr sz="1800">
              <a:latin typeface="Source Sans Pro"/>
              <a:ea typeface="Source Sans Pro"/>
              <a:cs typeface="Source Sans Pro"/>
              <a:sym typeface="Source Sans Pro"/>
            </a:endParaRPr>
          </a:p>
        </p:txBody>
      </p:sp>
      <p:sp>
        <p:nvSpPr>
          <p:cNvPr id="329" name="Google Shape;329;p47"/>
          <p:cNvSpPr/>
          <p:nvPr/>
        </p:nvSpPr>
        <p:spPr>
          <a:xfrm>
            <a:off x="6406975" y="3661600"/>
            <a:ext cx="9297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light</a:t>
            </a:r>
            <a:endParaRPr sz="1800">
              <a:latin typeface="Source Sans Pro"/>
              <a:ea typeface="Source Sans Pro"/>
              <a:cs typeface="Source Sans Pro"/>
              <a:sym typeface="Source Sans Pro"/>
            </a:endParaRPr>
          </a:p>
        </p:txBody>
      </p:sp>
      <p:sp>
        <p:nvSpPr>
          <p:cNvPr id="330" name="Google Shape;330;p47"/>
          <p:cNvSpPr/>
          <p:nvPr/>
        </p:nvSpPr>
        <p:spPr>
          <a:xfrm>
            <a:off x="5146763" y="3396800"/>
            <a:ext cx="9297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water</a:t>
            </a:r>
            <a:endParaRPr sz="1800">
              <a:latin typeface="Source Sans Pro"/>
              <a:ea typeface="Source Sans Pro"/>
              <a:cs typeface="Source Sans Pro"/>
              <a:sym typeface="Source Sans Pro"/>
            </a:endParaRPr>
          </a:p>
        </p:txBody>
      </p:sp>
      <p:sp>
        <p:nvSpPr>
          <p:cNvPr id="331" name="Google Shape;331;p47"/>
          <p:cNvSpPr/>
          <p:nvPr/>
        </p:nvSpPr>
        <p:spPr>
          <a:xfrm>
            <a:off x="4028750" y="3270700"/>
            <a:ext cx="7875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CO</a:t>
            </a:r>
            <a:r>
              <a:rPr baseline="-25000" lang="en" sz="1800">
                <a:latin typeface="Source Sans Pro"/>
                <a:ea typeface="Source Sans Pro"/>
                <a:cs typeface="Source Sans Pro"/>
                <a:sym typeface="Source Sans Pro"/>
              </a:rPr>
              <a:t>2</a:t>
            </a:r>
            <a:endParaRPr baseline="-25000" sz="1800">
              <a:latin typeface="Source Sans Pro"/>
              <a:ea typeface="Source Sans Pro"/>
              <a:cs typeface="Source Sans Pro"/>
              <a:sym typeface="Source Sans Pro"/>
            </a:endParaRPr>
          </a:p>
        </p:txBody>
      </p:sp>
      <p:sp>
        <p:nvSpPr>
          <p:cNvPr id="332" name="Google Shape;332;p47"/>
          <p:cNvSpPr/>
          <p:nvPr/>
        </p:nvSpPr>
        <p:spPr>
          <a:xfrm>
            <a:off x="558500" y="2145525"/>
            <a:ext cx="9729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glucose</a:t>
            </a:r>
            <a:endParaRPr sz="1800">
              <a:latin typeface="Source Sans Pro"/>
              <a:ea typeface="Source Sans Pro"/>
              <a:cs typeface="Source Sans Pro"/>
              <a:sym typeface="Source Sans Pro"/>
            </a:endParaRPr>
          </a:p>
        </p:txBody>
      </p:sp>
      <p:sp>
        <p:nvSpPr>
          <p:cNvPr id="333" name="Google Shape;333;p47"/>
          <p:cNvSpPr/>
          <p:nvPr/>
        </p:nvSpPr>
        <p:spPr>
          <a:xfrm>
            <a:off x="2089225" y="2892675"/>
            <a:ext cx="11046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oxygen</a:t>
            </a:r>
            <a:endParaRPr sz="1800">
              <a:latin typeface="Source Sans Pro"/>
              <a:ea typeface="Source Sans Pro"/>
              <a:cs typeface="Source Sans Pro"/>
              <a:sym typeface="Source Sans Pro"/>
            </a:endParaRPr>
          </a:p>
        </p:txBody>
      </p:sp>
      <p:sp>
        <p:nvSpPr>
          <p:cNvPr id="334" name="Google Shape;334;p47"/>
          <p:cNvSpPr/>
          <p:nvPr/>
        </p:nvSpPr>
        <p:spPr>
          <a:xfrm>
            <a:off x="492650" y="4378725"/>
            <a:ext cx="11046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energy</a:t>
            </a:r>
            <a:endParaRPr sz="1800">
              <a:latin typeface="Source Sans Pro"/>
              <a:ea typeface="Source Sans Pro"/>
              <a:cs typeface="Source Sans Pro"/>
              <a:sym typeface="Source Sans Pro"/>
            </a:endParaRPr>
          </a:p>
        </p:txBody>
      </p:sp>
      <p:sp>
        <p:nvSpPr>
          <p:cNvPr id="335" name="Google Shape;335;p47"/>
          <p:cNvSpPr/>
          <p:nvPr/>
        </p:nvSpPr>
        <p:spPr>
          <a:xfrm>
            <a:off x="2176675" y="4378675"/>
            <a:ext cx="929700" cy="41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air</a:t>
            </a:r>
            <a:endParaRPr sz="1800">
              <a:latin typeface="Source Sans Pro"/>
              <a:ea typeface="Source Sans Pro"/>
              <a:cs typeface="Source Sans Pro"/>
              <a:sym typeface="Source Sans Pro"/>
            </a:endParaRPr>
          </a:p>
        </p:txBody>
      </p:sp>
      <p:sp>
        <p:nvSpPr>
          <p:cNvPr id="336" name="Google Shape;336;p47"/>
          <p:cNvSpPr txBox="1"/>
          <p:nvPr/>
        </p:nvSpPr>
        <p:spPr>
          <a:xfrm>
            <a:off x="1454300" y="1472075"/>
            <a:ext cx="11046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produces</a:t>
            </a:r>
            <a:endParaRPr sz="1800">
              <a:latin typeface="Source Sans Pro"/>
              <a:ea typeface="Source Sans Pro"/>
              <a:cs typeface="Source Sans Pro"/>
              <a:sym typeface="Source Sans Pro"/>
            </a:endParaRPr>
          </a:p>
        </p:txBody>
      </p:sp>
      <p:sp>
        <p:nvSpPr>
          <p:cNvPr id="337" name="Google Shape;337;p47"/>
          <p:cNvSpPr txBox="1"/>
          <p:nvPr/>
        </p:nvSpPr>
        <p:spPr>
          <a:xfrm>
            <a:off x="4969875" y="1857550"/>
            <a:ext cx="9729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requires</a:t>
            </a:r>
            <a:endParaRPr sz="1800">
              <a:latin typeface="Source Sans Pro"/>
              <a:ea typeface="Source Sans Pro"/>
              <a:cs typeface="Source Sans Pro"/>
              <a:sym typeface="Source Sans Pro"/>
            </a:endParaRPr>
          </a:p>
        </p:txBody>
      </p:sp>
      <p:sp>
        <p:nvSpPr>
          <p:cNvPr id="338" name="Google Shape;338;p47"/>
          <p:cNvSpPr txBox="1"/>
          <p:nvPr/>
        </p:nvSpPr>
        <p:spPr>
          <a:xfrm>
            <a:off x="7270825" y="1524550"/>
            <a:ext cx="11046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occurs in</a:t>
            </a:r>
            <a:endParaRPr sz="1800">
              <a:latin typeface="Source Sans Pro"/>
              <a:ea typeface="Source Sans Pro"/>
              <a:cs typeface="Source Sans Pro"/>
              <a:sym typeface="Source Sans Pro"/>
            </a:endParaRPr>
          </a:p>
        </p:txBody>
      </p:sp>
      <p:sp>
        <p:nvSpPr>
          <p:cNvPr id="339" name="Google Shape;339;p47"/>
          <p:cNvSpPr txBox="1"/>
          <p:nvPr/>
        </p:nvSpPr>
        <p:spPr>
          <a:xfrm>
            <a:off x="492650" y="3537825"/>
            <a:ext cx="11046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stores</a:t>
            </a:r>
            <a:endParaRPr sz="1800">
              <a:latin typeface="Source Sans Pro"/>
              <a:ea typeface="Source Sans Pro"/>
              <a:cs typeface="Source Sans Pro"/>
              <a:sym typeface="Source Sans Pro"/>
            </a:endParaRPr>
          </a:p>
        </p:txBody>
      </p:sp>
      <p:sp>
        <p:nvSpPr>
          <p:cNvPr id="340" name="Google Shape;340;p47"/>
          <p:cNvSpPr txBox="1"/>
          <p:nvPr/>
        </p:nvSpPr>
        <p:spPr>
          <a:xfrm>
            <a:off x="1998475" y="3564788"/>
            <a:ext cx="12861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released to</a:t>
            </a:r>
            <a:endParaRPr sz="1800">
              <a:latin typeface="Source Sans Pro"/>
              <a:ea typeface="Source Sans Pro"/>
              <a:cs typeface="Source Sans Pro"/>
              <a:sym typeface="Source Sans Pro"/>
            </a:endParaRPr>
          </a:p>
        </p:txBody>
      </p:sp>
      <p:sp>
        <p:nvSpPr>
          <p:cNvPr id="341" name="Google Shape;341;p47"/>
          <p:cNvSpPr txBox="1"/>
          <p:nvPr/>
        </p:nvSpPr>
        <p:spPr>
          <a:xfrm>
            <a:off x="3589850" y="4052450"/>
            <a:ext cx="16653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absorbed from</a:t>
            </a:r>
            <a:endParaRPr sz="1800">
              <a:latin typeface="Source Sans Pro"/>
              <a:ea typeface="Source Sans Pro"/>
              <a:cs typeface="Source Sans Pro"/>
              <a:sym typeface="Source Sans Pro"/>
            </a:endParaRPr>
          </a:p>
        </p:txBody>
      </p:sp>
      <p:sp>
        <p:nvSpPr>
          <p:cNvPr id="342" name="Google Shape;342;p47"/>
          <p:cNvSpPr txBox="1"/>
          <p:nvPr/>
        </p:nvSpPr>
        <p:spPr>
          <a:xfrm>
            <a:off x="7336675" y="2724400"/>
            <a:ext cx="972900" cy="3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absorb</a:t>
            </a:r>
            <a:endParaRPr sz="1800">
              <a:latin typeface="Source Sans Pro"/>
              <a:ea typeface="Source Sans Pro"/>
              <a:cs typeface="Source Sans Pro"/>
              <a:sym typeface="Source Sans Pro"/>
            </a:endParaRPr>
          </a:p>
        </p:txBody>
      </p:sp>
      <p:cxnSp>
        <p:nvCxnSpPr>
          <p:cNvPr id="343" name="Google Shape;343;p47"/>
          <p:cNvCxnSpPr>
            <a:stCxn id="327" idx="2"/>
            <a:endCxn id="337" idx="0"/>
          </p:cNvCxnSpPr>
          <p:nvPr/>
        </p:nvCxnSpPr>
        <p:spPr>
          <a:xfrm>
            <a:off x="5456325" y="1146250"/>
            <a:ext cx="0" cy="711300"/>
          </a:xfrm>
          <a:prstGeom prst="straightConnector1">
            <a:avLst/>
          </a:prstGeom>
          <a:noFill/>
          <a:ln cap="flat" cmpd="sng" w="28575">
            <a:solidFill>
              <a:schemeClr val="dk2"/>
            </a:solidFill>
            <a:prstDash val="solid"/>
            <a:round/>
            <a:headEnd len="med" w="med" type="none"/>
            <a:tailEnd len="med" w="med" type="none"/>
          </a:ln>
        </p:spPr>
      </p:cxnSp>
      <p:cxnSp>
        <p:nvCxnSpPr>
          <p:cNvPr id="344" name="Google Shape;344;p47"/>
          <p:cNvCxnSpPr>
            <a:stCxn id="337" idx="2"/>
            <a:endCxn id="330" idx="0"/>
          </p:cNvCxnSpPr>
          <p:nvPr/>
        </p:nvCxnSpPr>
        <p:spPr>
          <a:xfrm>
            <a:off x="5456325" y="2206450"/>
            <a:ext cx="155400" cy="1190400"/>
          </a:xfrm>
          <a:prstGeom prst="straightConnector1">
            <a:avLst/>
          </a:prstGeom>
          <a:noFill/>
          <a:ln cap="flat" cmpd="sng" w="28575">
            <a:solidFill>
              <a:schemeClr val="dk2"/>
            </a:solidFill>
            <a:prstDash val="solid"/>
            <a:round/>
            <a:headEnd len="med" w="med" type="none"/>
            <a:tailEnd len="med" w="med" type="triangle"/>
          </a:ln>
        </p:spPr>
      </p:cxnSp>
      <p:cxnSp>
        <p:nvCxnSpPr>
          <p:cNvPr id="345" name="Google Shape;345;p47"/>
          <p:cNvCxnSpPr>
            <a:stCxn id="337" idx="2"/>
            <a:endCxn id="331" idx="0"/>
          </p:cNvCxnSpPr>
          <p:nvPr/>
        </p:nvCxnSpPr>
        <p:spPr>
          <a:xfrm flipH="1">
            <a:off x="4422525" y="2206450"/>
            <a:ext cx="1033800" cy="1064400"/>
          </a:xfrm>
          <a:prstGeom prst="straightConnector1">
            <a:avLst/>
          </a:prstGeom>
          <a:noFill/>
          <a:ln cap="flat" cmpd="sng" w="28575">
            <a:solidFill>
              <a:schemeClr val="dk2"/>
            </a:solidFill>
            <a:prstDash val="solid"/>
            <a:round/>
            <a:headEnd len="med" w="med" type="none"/>
            <a:tailEnd len="med" w="med" type="triangle"/>
          </a:ln>
        </p:spPr>
      </p:cxnSp>
      <p:cxnSp>
        <p:nvCxnSpPr>
          <p:cNvPr id="346" name="Google Shape;346;p47"/>
          <p:cNvCxnSpPr>
            <a:stCxn id="337" idx="2"/>
            <a:endCxn id="329" idx="0"/>
          </p:cNvCxnSpPr>
          <p:nvPr/>
        </p:nvCxnSpPr>
        <p:spPr>
          <a:xfrm>
            <a:off x="5456325" y="2206450"/>
            <a:ext cx="1415400" cy="1455300"/>
          </a:xfrm>
          <a:prstGeom prst="straightConnector1">
            <a:avLst/>
          </a:prstGeom>
          <a:noFill/>
          <a:ln cap="flat" cmpd="sng" w="28575">
            <a:solidFill>
              <a:schemeClr val="dk2"/>
            </a:solidFill>
            <a:prstDash val="solid"/>
            <a:round/>
            <a:headEnd len="med" w="med" type="none"/>
            <a:tailEnd len="med" w="med" type="triangle"/>
          </a:ln>
        </p:spPr>
      </p:cxnSp>
      <p:cxnSp>
        <p:nvCxnSpPr>
          <p:cNvPr id="347" name="Google Shape;347;p47"/>
          <p:cNvCxnSpPr>
            <a:stCxn id="333" idx="2"/>
            <a:endCxn id="340" idx="0"/>
          </p:cNvCxnSpPr>
          <p:nvPr/>
        </p:nvCxnSpPr>
        <p:spPr>
          <a:xfrm>
            <a:off x="2641525" y="3306975"/>
            <a:ext cx="0" cy="257700"/>
          </a:xfrm>
          <a:prstGeom prst="straightConnector1">
            <a:avLst/>
          </a:prstGeom>
          <a:noFill/>
          <a:ln cap="flat" cmpd="sng" w="28575">
            <a:solidFill>
              <a:schemeClr val="dk2"/>
            </a:solidFill>
            <a:prstDash val="solid"/>
            <a:round/>
            <a:headEnd len="med" w="med" type="none"/>
            <a:tailEnd len="med" w="med" type="none"/>
          </a:ln>
        </p:spPr>
      </p:cxnSp>
      <p:cxnSp>
        <p:nvCxnSpPr>
          <p:cNvPr id="348" name="Google Shape;348;p47"/>
          <p:cNvCxnSpPr>
            <a:stCxn id="340" idx="2"/>
            <a:endCxn id="335" idx="0"/>
          </p:cNvCxnSpPr>
          <p:nvPr/>
        </p:nvCxnSpPr>
        <p:spPr>
          <a:xfrm>
            <a:off x="2641525" y="3913688"/>
            <a:ext cx="0" cy="465000"/>
          </a:xfrm>
          <a:prstGeom prst="straightConnector1">
            <a:avLst/>
          </a:prstGeom>
          <a:noFill/>
          <a:ln cap="flat" cmpd="sng" w="28575">
            <a:solidFill>
              <a:schemeClr val="dk2"/>
            </a:solidFill>
            <a:prstDash val="solid"/>
            <a:round/>
            <a:headEnd len="med" w="med" type="none"/>
            <a:tailEnd len="med" w="med" type="none"/>
          </a:ln>
        </p:spPr>
      </p:cxnSp>
      <p:cxnSp>
        <p:nvCxnSpPr>
          <p:cNvPr id="349" name="Google Shape;349;p47"/>
          <p:cNvCxnSpPr>
            <a:stCxn id="331" idx="2"/>
            <a:endCxn id="341" idx="0"/>
          </p:cNvCxnSpPr>
          <p:nvPr/>
        </p:nvCxnSpPr>
        <p:spPr>
          <a:xfrm>
            <a:off x="4422500" y="3685000"/>
            <a:ext cx="0" cy="367500"/>
          </a:xfrm>
          <a:prstGeom prst="straightConnector1">
            <a:avLst/>
          </a:prstGeom>
          <a:noFill/>
          <a:ln cap="flat" cmpd="sng" w="28575">
            <a:solidFill>
              <a:schemeClr val="dk2"/>
            </a:solidFill>
            <a:prstDash val="solid"/>
            <a:round/>
            <a:headEnd len="med" w="med" type="none"/>
            <a:tailEnd len="med" w="med" type="none"/>
          </a:ln>
        </p:spPr>
      </p:cxnSp>
      <p:cxnSp>
        <p:nvCxnSpPr>
          <p:cNvPr id="350" name="Google Shape;350;p47"/>
          <p:cNvCxnSpPr>
            <a:stCxn id="327" idx="3"/>
            <a:endCxn id="338" idx="0"/>
          </p:cNvCxnSpPr>
          <p:nvPr/>
        </p:nvCxnSpPr>
        <p:spPr>
          <a:xfrm>
            <a:off x="6327675" y="939100"/>
            <a:ext cx="1495500" cy="585600"/>
          </a:xfrm>
          <a:prstGeom prst="straightConnector1">
            <a:avLst/>
          </a:prstGeom>
          <a:noFill/>
          <a:ln cap="flat" cmpd="sng" w="28575">
            <a:solidFill>
              <a:schemeClr val="dk2"/>
            </a:solidFill>
            <a:prstDash val="solid"/>
            <a:round/>
            <a:headEnd len="med" w="med" type="none"/>
            <a:tailEnd len="med" w="med" type="none"/>
          </a:ln>
        </p:spPr>
      </p:cxnSp>
      <p:cxnSp>
        <p:nvCxnSpPr>
          <p:cNvPr id="351" name="Google Shape;351;p47"/>
          <p:cNvCxnSpPr>
            <a:stCxn id="338" idx="2"/>
            <a:endCxn id="328" idx="0"/>
          </p:cNvCxnSpPr>
          <p:nvPr/>
        </p:nvCxnSpPr>
        <p:spPr>
          <a:xfrm>
            <a:off x="7823125" y="1873450"/>
            <a:ext cx="0" cy="317100"/>
          </a:xfrm>
          <a:prstGeom prst="straightConnector1">
            <a:avLst/>
          </a:prstGeom>
          <a:noFill/>
          <a:ln cap="flat" cmpd="sng" w="28575">
            <a:solidFill>
              <a:schemeClr val="dk2"/>
            </a:solidFill>
            <a:prstDash val="solid"/>
            <a:round/>
            <a:headEnd len="med" w="med" type="none"/>
            <a:tailEnd len="med" w="med" type="triangle"/>
          </a:ln>
        </p:spPr>
      </p:cxnSp>
      <p:cxnSp>
        <p:nvCxnSpPr>
          <p:cNvPr id="352" name="Google Shape;352;p47"/>
          <p:cNvCxnSpPr>
            <a:stCxn id="328" idx="2"/>
            <a:endCxn id="342" idx="0"/>
          </p:cNvCxnSpPr>
          <p:nvPr/>
        </p:nvCxnSpPr>
        <p:spPr>
          <a:xfrm>
            <a:off x="7823125" y="2604775"/>
            <a:ext cx="0" cy="119700"/>
          </a:xfrm>
          <a:prstGeom prst="straightConnector1">
            <a:avLst/>
          </a:prstGeom>
          <a:noFill/>
          <a:ln cap="flat" cmpd="sng" w="28575">
            <a:solidFill>
              <a:schemeClr val="dk2"/>
            </a:solidFill>
            <a:prstDash val="solid"/>
            <a:round/>
            <a:headEnd len="med" w="med" type="none"/>
            <a:tailEnd len="med" w="med" type="none"/>
          </a:ln>
        </p:spPr>
      </p:cxnSp>
      <p:cxnSp>
        <p:nvCxnSpPr>
          <p:cNvPr id="353" name="Google Shape;353;p47"/>
          <p:cNvCxnSpPr>
            <a:stCxn id="342" idx="2"/>
            <a:endCxn id="329" idx="0"/>
          </p:cNvCxnSpPr>
          <p:nvPr/>
        </p:nvCxnSpPr>
        <p:spPr>
          <a:xfrm flipH="1">
            <a:off x="6871825" y="3073300"/>
            <a:ext cx="951300" cy="588300"/>
          </a:xfrm>
          <a:prstGeom prst="straightConnector1">
            <a:avLst/>
          </a:prstGeom>
          <a:noFill/>
          <a:ln cap="flat" cmpd="sng" w="28575">
            <a:solidFill>
              <a:schemeClr val="dk2"/>
            </a:solidFill>
            <a:prstDash val="solid"/>
            <a:round/>
            <a:headEnd len="med" w="med" type="none"/>
            <a:tailEnd len="med" w="med" type="triangle"/>
          </a:ln>
        </p:spPr>
      </p:cxnSp>
      <p:cxnSp>
        <p:nvCxnSpPr>
          <p:cNvPr id="354" name="Google Shape;354;p47"/>
          <p:cNvCxnSpPr>
            <a:stCxn id="332" idx="2"/>
            <a:endCxn id="339" idx="0"/>
          </p:cNvCxnSpPr>
          <p:nvPr/>
        </p:nvCxnSpPr>
        <p:spPr>
          <a:xfrm>
            <a:off x="1044950" y="2559825"/>
            <a:ext cx="0" cy="978000"/>
          </a:xfrm>
          <a:prstGeom prst="straightConnector1">
            <a:avLst/>
          </a:prstGeom>
          <a:noFill/>
          <a:ln cap="flat" cmpd="sng" w="28575">
            <a:solidFill>
              <a:schemeClr val="dk2"/>
            </a:solidFill>
            <a:prstDash val="solid"/>
            <a:round/>
            <a:headEnd len="med" w="med" type="none"/>
            <a:tailEnd len="med" w="med" type="none"/>
          </a:ln>
        </p:spPr>
      </p:cxnSp>
      <p:cxnSp>
        <p:nvCxnSpPr>
          <p:cNvPr id="355" name="Google Shape;355;p47"/>
          <p:cNvCxnSpPr>
            <a:stCxn id="339" idx="2"/>
            <a:endCxn id="334" idx="0"/>
          </p:cNvCxnSpPr>
          <p:nvPr/>
        </p:nvCxnSpPr>
        <p:spPr>
          <a:xfrm>
            <a:off x="1044950" y="3886725"/>
            <a:ext cx="0" cy="492000"/>
          </a:xfrm>
          <a:prstGeom prst="straightConnector1">
            <a:avLst/>
          </a:prstGeom>
          <a:noFill/>
          <a:ln cap="flat" cmpd="sng" w="28575">
            <a:solidFill>
              <a:schemeClr val="dk2"/>
            </a:solidFill>
            <a:prstDash val="solid"/>
            <a:round/>
            <a:headEnd len="med" w="med" type="none"/>
            <a:tailEnd len="med" w="med" type="triangle"/>
          </a:ln>
        </p:spPr>
      </p:cxnSp>
      <p:cxnSp>
        <p:nvCxnSpPr>
          <p:cNvPr id="356" name="Google Shape;356;p47"/>
          <p:cNvCxnSpPr>
            <a:endCxn id="333" idx="0"/>
          </p:cNvCxnSpPr>
          <p:nvPr/>
        </p:nvCxnSpPr>
        <p:spPr>
          <a:xfrm>
            <a:off x="2006725" y="1821075"/>
            <a:ext cx="634800" cy="1071600"/>
          </a:xfrm>
          <a:prstGeom prst="straightConnector1">
            <a:avLst/>
          </a:prstGeom>
          <a:noFill/>
          <a:ln cap="flat" cmpd="sng" w="28575">
            <a:solidFill>
              <a:schemeClr val="dk2"/>
            </a:solidFill>
            <a:prstDash val="solid"/>
            <a:round/>
            <a:headEnd len="med" w="med" type="none"/>
            <a:tailEnd len="med" w="med" type="triangle"/>
          </a:ln>
        </p:spPr>
      </p:cxnSp>
      <p:cxnSp>
        <p:nvCxnSpPr>
          <p:cNvPr id="357" name="Google Shape;357;p47"/>
          <p:cNvCxnSpPr>
            <a:stCxn id="327" idx="1"/>
            <a:endCxn id="336" idx="3"/>
          </p:cNvCxnSpPr>
          <p:nvPr/>
        </p:nvCxnSpPr>
        <p:spPr>
          <a:xfrm flipH="1">
            <a:off x="2558775" y="939100"/>
            <a:ext cx="2026200" cy="707400"/>
          </a:xfrm>
          <a:prstGeom prst="straightConnector1">
            <a:avLst/>
          </a:prstGeom>
          <a:noFill/>
          <a:ln cap="flat" cmpd="sng" w="28575">
            <a:solidFill>
              <a:schemeClr val="dk2"/>
            </a:solidFill>
            <a:prstDash val="solid"/>
            <a:round/>
            <a:headEnd len="med" w="med" type="none"/>
            <a:tailEnd len="med" w="med" type="none"/>
          </a:ln>
        </p:spPr>
      </p:cxnSp>
      <p:cxnSp>
        <p:nvCxnSpPr>
          <p:cNvPr id="358" name="Google Shape;358;p47"/>
          <p:cNvCxnSpPr>
            <a:stCxn id="336" idx="2"/>
            <a:endCxn id="332" idx="0"/>
          </p:cNvCxnSpPr>
          <p:nvPr/>
        </p:nvCxnSpPr>
        <p:spPr>
          <a:xfrm flipH="1">
            <a:off x="1045100" y="1820975"/>
            <a:ext cx="961500" cy="324600"/>
          </a:xfrm>
          <a:prstGeom prst="straightConnector1">
            <a:avLst/>
          </a:prstGeom>
          <a:noFill/>
          <a:ln cap="flat" cmpd="sng" w="28575">
            <a:solidFill>
              <a:schemeClr val="dk2"/>
            </a:solidFill>
            <a:prstDash val="solid"/>
            <a:round/>
            <a:headEnd len="med" w="med" type="none"/>
            <a:tailEnd len="med" w="med" type="triangle"/>
          </a:ln>
        </p:spPr>
      </p:cxnSp>
      <p:cxnSp>
        <p:nvCxnSpPr>
          <p:cNvPr id="359" name="Google Shape;359;p47"/>
          <p:cNvCxnSpPr>
            <a:stCxn id="341" idx="2"/>
            <a:endCxn id="335" idx="3"/>
          </p:cNvCxnSpPr>
          <p:nvPr/>
        </p:nvCxnSpPr>
        <p:spPr>
          <a:xfrm rot="5400000">
            <a:off x="3672200" y="3835550"/>
            <a:ext cx="184500" cy="1316100"/>
          </a:xfrm>
          <a:prstGeom prst="bentConnector2">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63" name="Shape 363"/>
        <p:cNvGrpSpPr/>
        <p:nvPr/>
      </p:nvGrpSpPr>
      <p:grpSpPr>
        <a:xfrm>
          <a:off x="0" y="0"/>
          <a:ext cx="0" cy="0"/>
          <a:chOff x="0" y="0"/>
          <a:chExt cx="0" cy="0"/>
        </a:xfrm>
      </p:grpSpPr>
      <p:sp>
        <p:nvSpPr>
          <p:cNvPr id="364" name="Google Shape;364;p48"/>
          <p:cNvSpPr txBox="1"/>
          <p:nvPr/>
        </p:nvSpPr>
        <p:spPr>
          <a:xfrm>
            <a:off x="1690950" y="2241900"/>
            <a:ext cx="5762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Source Sans Pro"/>
                <a:ea typeface="Source Sans Pro"/>
                <a:cs typeface="Source Sans Pro"/>
                <a:sym typeface="Source Sans Pro"/>
              </a:rPr>
              <a:t>Step 4: Formative Assessment</a:t>
            </a:r>
            <a:endParaRPr i="1" sz="3600">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37 + 15 ?</a:t>
            </a:r>
            <a:endParaRPr sz="3600"/>
          </a:p>
        </p:txBody>
      </p:sp>
      <p:pic>
        <p:nvPicPr>
          <p:cNvPr id="370" name="Google Shape;370;p49"/>
          <p:cNvPicPr preferRelativeResize="0"/>
          <p:nvPr/>
        </p:nvPicPr>
        <p:blipFill>
          <a:blip r:embed="rId3">
            <a:alphaModFix/>
          </a:blip>
          <a:stretch>
            <a:fillRect/>
          </a:stretch>
        </p:blipFill>
        <p:spPr>
          <a:xfrm>
            <a:off x="955450" y="1406987"/>
            <a:ext cx="1563200" cy="1563200"/>
          </a:xfrm>
          <a:prstGeom prst="rect">
            <a:avLst/>
          </a:prstGeom>
          <a:noFill/>
          <a:ln>
            <a:noFill/>
          </a:ln>
        </p:spPr>
      </p:pic>
      <p:pic>
        <p:nvPicPr>
          <p:cNvPr id="371" name="Google Shape;371;p49"/>
          <p:cNvPicPr preferRelativeResize="0"/>
          <p:nvPr/>
        </p:nvPicPr>
        <p:blipFill>
          <a:blip r:embed="rId4">
            <a:alphaModFix/>
          </a:blip>
          <a:stretch>
            <a:fillRect/>
          </a:stretch>
        </p:blipFill>
        <p:spPr>
          <a:xfrm>
            <a:off x="955450" y="3224750"/>
            <a:ext cx="1563200" cy="1563200"/>
          </a:xfrm>
          <a:prstGeom prst="rect">
            <a:avLst/>
          </a:prstGeom>
          <a:noFill/>
          <a:ln>
            <a:noFill/>
          </a:ln>
        </p:spPr>
      </p:pic>
      <p:pic>
        <p:nvPicPr>
          <p:cNvPr id="372" name="Google Shape;372;p49"/>
          <p:cNvPicPr preferRelativeResize="0"/>
          <p:nvPr/>
        </p:nvPicPr>
        <p:blipFill>
          <a:blip r:embed="rId5">
            <a:alphaModFix/>
          </a:blip>
          <a:stretch>
            <a:fillRect/>
          </a:stretch>
        </p:blipFill>
        <p:spPr>
          <a:xfrm>
            <a:off x="4825150" y="1406987"/>
            <a:ext cx="1563200" cy="1563200"/>
          </a:xfrm>
          <a:prstGeom prst="rect">
            <a:avLst/>
          </a:prstGeom>
          <a:noFill/>
          <a:ln>
            <a:noFill/>
          </a:ln>
        </p:spPr>
      </p:pic>
      <p:pic>
        <p:nvPicPr>
          <p:cNvPr id="373" name="Google Shape;373;p49"/>
          <p:cNvPicPr preferRelativeResize="0"/>
          <p:nvPr/>
        </p:nvPicPr>
        <p:blipFill>
          <a:blip r:embed="rId6">
            <a:alphaModFix/>
          </a:blip>
          <a:stretch>
            <a:fillRect/>
          </a:stretch>
        </p:blipFill>
        <p:spPr>
          <a:xfrm>
            <a:off x="4825150" y="3224750"/>
            <a:ext cx="1563200" cy="1563200"/>
          </a:xfrm>
          <a:prstGeom prst="rect">
            <a:avLst/>
          </a:prstGeom>
          <a:noFill/>
          <a:ln>
            <a:noFill/>
          </a:ln>
        </p:spPr>
      </p:pic>
      <p:sp>
        <p:nvSpPr>
          <p:cNvPr id="374" name="Google Shape;374;p49"/>
          <p:cNvSpPr txBox="1"/>
          <p:nvPr/>
        </p:nvSpPr>
        <p:spPr>
          <a:xfrm>
            <a:off x="2518650" y="1958950"/>
            <a:ext cx="1300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a:pPr>
            <a:r>
              <a:rPr lang="en" sz="3600">
                <a:solidFill>
                  <a:srgbClr val="585858"/>
                </a:solidFill>
                <a:latin typeface="Source Sans Pro"/>
                <a:ea typeface="Source Sans Pro"/>
                <a:cs typeface="Source Sans Pro"/>
                <a:sym typeface="Source Sans Pro"/>
              </a:rPr>
              <a:t>52</a:t>
            </a:r>
            <a:endParaRPr sz="3600">
              <a:solidFill>
                <a:srgbClr val="585858"/>
              </a:solidFill>
              <a:latin typeface="Source Sans Pro"/>
              <a:ea typeface="Source Sans Pro"/>
              <a:cs typeface="Source Sans Pro"/>
              <a:sym typeface="Source Sans Pro"/>
            </a:endParaRPr>
          </a:p>
        </p:txBody>
      </p:sp>
      <p:sp>
        <p:nvSpPr>
          <p:cNvPr id="375" name="Google Shape;375;p49"/>
          <p:cNvSpPr txBox="1"/>
          <p:nvPr/>
        </p:nvSpPr>
        <p:spPr>
          <a:xfrm>
            <a:off x="2518650" y="3806100"/>
            <a:ext cx="1300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2"/>
            </a:pPr>
            <a:r>
              <a:rPr lang="en" sz="3600">
                <a:solidFill>
                  <a:srgbClr val="585858"/>
                </a:solidFill>
                <a:latin typeface="Source Sans Pro"/>
                <a:ea typeface="Source Sans Pro"/>
                <a:cs typeface="Source Sans Pro"/>
                <a:sym typeface="Source Sans Pro"/>
              </a:rPr>
              <a:t>42</a:t>
            </a:r>
            <a:endParaRPr sz="3600">
              <a:solidFill>
                <a:srgbClr val="585858"/>
              </a:solidFill>
              <a:latin typeface="Source Sans Pro"/>
              <a:ea typeface="Source Sans Pro"/>
              <a:cs typeface="Source Sans Pro"/>
              <a:sym typeface="Source Sans Pro"/>
            </a:endParaRPr>
          </a:p>
        </p:txBody>
      </p:sp>
      <p:sp>
        <p:nvSpPr>
          <p:cNvPr id="376" name="Google Shape;376;p49"/>
          <p:cNvSpPr txBox="1"/>
          <p:nvPr/>
        </p:nvSpPr>
        <p:spPr>
          <a:xfrm>
            <a:off x="6783475" y="1958950"/>
            <a:ext cx="1465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3"/>
            </a:pPr>
            <a:r>
              <a:rPr lang="en" sz="3600">
                <a:solidFill>
                  <a:srgbClr val="585858"/>
                </a:solidFill>
                <a:latin typeface="Source Sans Pro"/>
                <a:ea typeface="Source Sans Pro"/>
                <a:cs typeface="Source Sans Pro"/>
                <a:sym typeface="Source Sans Pro"/>
              </a:rPr>
              <a:t>412</a:t>
            </a:r>
            <a:endParaRPr sz="3600">
              <a:solidFill>
                <a:srgbClr val="585858"/>
              </a:solidFill>
              <a:latin typeface="Source Sans Pro"/>
              <a:ea typeface="Source Sans Pro"/>
              <a:cs typeface="Source Sans Pro"/>
              <a:sym typeface="Source Sans Pro"/>
            </a:endParaRPr>
          </a:p>
        </p:txBody>
      </p:sp>
      <p:sp>
        <p:nvSpPr>
          <p:cNvPr id="377" name="Google Shape;377;p49"/>
          <p:cNvSpPr txBox="1"/>
          <p:nvPr/>
        </p:nvSpPr>
        <p:spPr>
          <a:xfrm>
            <a:off x="6783475" y="3806100"/>
            <a:ext cx="1465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4"/>
            </a:pPr>
            <a:r>
              <a:rPr lang="en" sz="3600">
                <a:solidFill>
                  <a:srgbClr val="585858"/>
                </a:solidFill>
                <a:latin typeface="Source Sans Pro"/>
                <a:ea typeface="Source Sans Pro"/>
                <a:cs typeface="Source Sans Pro"/>
                <a:sym typeface="Source Sans Pro"/>
              </a:rPr>
              <a:t>43</a:t>
            </a:r>
            <a:endParaRPr sz="3600">
              <a:solidFill>
                <a:srgbClr val="585858"/>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37 + 15 ?</a:t>
            </a:r>
            <a:endParaRPr sz="3600"/>
          </a:p>
        </p:txBody>
      </p:sp>
      <p:pic>
        <p:nvPicPr>
          <p:cNvPr id="383" name="Google Shape;383;p50"/>
          <p:cNvPicPr preferRelativeResize="0"/>
          <p:nvPr/>
        </p:nvPicPr>
        <p:blipFill>
          <a:blip r:embed="rId3">
            <a:alphaModFix/>
          </a:blip>
          <a:stretch>
            <a:fillRect/>
          </a:stretch>
        </p:blipFill>
        <p:spPr>
          <a:xfrm>
            <a:off x="955450" y="1406987"/>
            <a:ext cx="1563200" cy="1563200"/>
          </a:xfrm>
          <a:prstGeom prst="rect">
            <a:avLst/>
          </a:prstGeom>
          <a:noFill/>
          <a:ln>
            <a:noFill/>
          </a:ln>
        </p:spPr>
      </p:pic>
      <p:sp>
        <p:nvSpPr>
          <p:cNvPr id="384" name="Google Shape;384;p50"/>
          <p:cNvSpPr txBox="1"/>
          <p:nvPr/>
        </p:nvSpPr>
        <p:spPr>
          <a:xfrm>
            <a:off x="2518650" y="1958950"/>
            <a:ext cx="1300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a:pPr>
            <a:r>
              <a:rPr lang="en" sz="3600">
                <a:solidFill>
                  <a:srgbClr val="585858"/>
                </a:solidFill>
                <a:latin typeface="Source Sans Pro"/>
                <a:ea typeface="Source Sans Pro"/>
                <a:cs typeface="Source Sans Pro"/>
                <a:sym typeface="Source Sans Pro"/>
              </a:rPr>
              <a:t>52</a:t>
            </a:r>
            <a:endParaRPr sz="3600">
              <a:solidFill>
                <a:srgbClr val="585858"/>
              </a:solidFill>
              <a:latin typeface="Source Sans Pro"/>
              <a:ea typeface="Source Sans Pro"/>
              <a:cs typeface="Source Sans Pro"/>
              <a:sym typeface="Source Sans Pro"/>
            </a:endParaRPr>
          </a:p>
        </p:txBody>
      </p:sp>
      <p:sp>
        <p:nvSpPr>
          <p:cNvPr id="385" name="Google Shape;385;p50"/>
          <p:cNvSpPr txBox="1"/>
          <p:nvPr/>
        </p:nvSpPr>
        <p:spPr>
          <a:xfrm>
            <a:off x="5779500" y="1958950"/>
            <a:ext cx="2562000" cy="8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585858"/>
                </a:solidFill>
                <a:latin typeface="Source Sans Pro"/>
                <a:ea typeface="Source Sans Pro"/>
                <a:cs typeface="Source Sans Pro"/>
                <a:sym typeface="Source Sans Pro"/>
              </a:rPr>
              <a:t>Correct</a:t>
            </a:r>
            <a:endParaRPr sz="3600">
              <a:solidFill>
                <a:srgbClr val="585858"/>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37 + 15 ?</a:t>
            </a:r>
            <a:endParaRPr sz="3600"/>
          </a:p>
        </p:txBody>
      </p:sp>
      <p:pic>
        <p:nvPicPr>
          <p:cNvPr id="391" name="Google Shape;391;p51"/>
          <p:cNvPicPr preferRelativeResize="0"/>
          <p:nvPr/>
        </p:nvPicPr>
        <p:blipFill>
          <a:blip r:embed="rId3">
            <a:alphaModFix/>
          </a:blip>
          <a:stretch>
            <a:fillRect/>
          </a:stretch>
        </p:blipFill>
        <p:spPr>
          <a:xfrm>
            <a:off x="955450" y="3224750"/>
            <a:ext cx="1563200" cy="1563200"/>
          </a:xfrm>
          <a:prstGeom prst="rect">
            <a:avLst/>
          </a:prstGeom>
          <a:noFill/>
          <a:ln>
            <a:noFill/>
          </a:ln>
        </p:spPr>
      </p:pic>
      <p:sp>
        <p:nvSpPr>
          <p:cNvPr id="392" name="Google Shape;392;p51"/>
          <p:cNvSpPr txBox="1"/>
          <p:nvPr/>
        </p:nvSpPr>
        <p:spPr>
          <a:xfrm>
            <a:off x="2518650" y="3806100"/>
            <a:ext cx="1300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2"/>
            </a:pPr>
            <a:r>
              <a:rPr lang="en" sz="3600">
                <a:solidFill>
                  <a:srgbClr val="585858"/>
                </a:solidFill>
                <a:latin typeface="Source Sans Pro"/>
                <a:ea typeface="Source Sans Pro"/>
                <a:cs typeface="Source Sans Pro"/>
                <a:sym typeface="Source Sans Pro"/>
              </a:rPr>
              <a:t>42</a:t>
            </a:r>
            <a:endParaRPr sz="3600">
              <a:solidFill>
                <a:srgbClr val="585858"/>
              </a:solidFill>
              <a:latin typeface="Source Sans Pro"/>
              <a:ea typeface="Source Sans Pro"/>
              <a:cs typeface="Source Sans Pro"/>
              <a:sym typeface="Source Sans Pro"/>
            </a:endParaRPr>
          </a:p>
        </p:txBody>
      </p:sp>
      <p:sp>
        <p:nvSpPr>
          <p:cNvPr id="393" name="Google Shape;393;p51"/>
          <p:cNvSpPr txBox="1"/>
          <p:nvPr/>
        </p:nvSpPr>
        <p:spPr>
          <a:xfrm>
            <a:off x="5779500" y="3599250"/>
            <a:ext cx="2562000" cy="8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585858"/>
                </a:solidFill>
                <a:latin typeface="Source Sans Pro"/>
                <a:ea typeface="Source Sans Pro"/>
                <a:cs typeface="Source Sans Pro"/>
                <a:sym typeface="Source Sans Pro"/>
              </a:rPr>
              <a:t>Didn’t carry</a:t>
            </a:r>
            <a:endParaRPr sz="3600">
              <a:solidFill>
                <a:srgbClr val="585858"/>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37 + 15 ?</a:t>
            </a:r>
            <a:endParaRPr sz="3600"/>
          </a:p>
        </p:txBody>
      </p:sp>
      <p:pic>
        <p:nvPicPr>
          <p:cNvPr id="399" name="Google Shape;399;p52"/>
          <p:cNvPicPr preferRelativeResize="0"/>
          <p:nvPr/>
        </p:nvPicPr>
        <p:blipFill>
          <a:blip r:embed="rId3">
            <a:alphaModFix/>
          </a:blip>
          <a:stretch>
            <a:fillRect/>
          </a:stretch>
        </p:blipFill>
        <p:spPr>
          <a:xfrm>
            <a:off x="4825150" y="1406987"/>
            <a:ext cx="1563200" cy="1563200"/>
          </a:xfrm>
          <a:prstGeom prst="rect">
            <a:avLst/>
          </a:prstGeom>
          <a:noFill/>
          <a:ln>
            <a:noFill/>
          </a:ln>
        </p:spPr>
      </p:pic>
      <p:sp>
        <p:nvSpPr>
          <p:cNvPr id="400" name="Google Shape;400;p52"/>
          <p:cNvSpPr txBox="1"/>
          <p:nvPr/>
        </p:nvSpPr>
        <p:spPr>
          <a:xfrm>
            <a:off x="6783475" y="1958950"/>
            <a:ext cx="1465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3"/>
            </a:pPr>
            <a:r>
              <a:rPr lang="en" sz="3600">
                <a:solidFill>
                  <a:srgbClr val="585858"/>
                </a:solidFill>
                <a:latin typeface="Source Sans Pro"/>
                <a:ea typeface="Source Sans Pro"/>
                <a:cs typeface="Source Sans Pro"/>
                <a:sym typeface="Source Sans Pro"/>
              </a:rPr>
              <a:t>412</a:t>
            </a:r>
            <a:endParaRPr sz="3600">
              <a:solidFill>
                <a:srgbClr val="585858"/>
              </a:solidFill>
              <a:latin typeface="Source Sans Pro"/>
              <a:ea typeface="Source Sans Pro"/>
              <a:cs typeface="Source Sans Pro"/>
              <a:sym typeface="Source Sans Pro"/>
            </a:endParaRPr>
          </a:p>
        </p:txBody>
      </p:sp>
      <p:sp>
        <p:nvSpPr>
          <p:cNvPr id="401" name="Google Shape;401;p52"/>
          <p:cNvSpPr txBox="1"/>
          <p:nvPr/>
        </p:nvSpPr>
        <p:spPr>
          <a:xfrm>
            <a:off x="613650" y="1958950"/>
            <a:ext cx="2562000" cy="22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585858"/>
                </a:solidFill>
                <a:latin typeface="Source Sans Pro"/>
                <a:ea typeface="Source Sans Pro"/>
                <a:cs typeface="Source Sans Pro"/>
                <a:sym typeface="Source Sans Pro"/>
              </a:rPr>
              <a:t>Added columns separately</a:t>
            </a:r>
            <a:endParaRPr sz="3600">
              <a:solidFill>
                <a:srgbClr val="585858"/>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37 + 15 ?</a:t>
            </a:r>
            <a:endParaRPr sz="3600"/>
          </a:p>
        </p:txBody>
      </p:sp>
      <p:pic>
        <p:nvPicPr>
          <p:cNvPr id="407" name="Google Shape;407;p53"/>
          <p:cNvPicPr preferRelativeResize="0"/>
          <p:nvPr/>
        </p:nvPicPr>
        <p:blipFill>
          <a:blip r:embed="rId3">
            <a:alphaModFix/>
          </a:blip>
          <a:stretch>
            <a:fillRect/>
          </a:stretch>
        </p:blipFill>
        <p:spPr>
          <a:xfrm>
            <a:off x="4825150" y="3224750"/>
            <a:ext cx="1563200" cy="1563200"/>
          </a:xfrm>
          <a:prstGeom prst="rect">
            <a:avLst/>
          </a:prstGeom>
          <a:noFill/>
          <a:ln>
            <a:noFill/>
          </a:ln>
        </p:spPr>
      </p:pic>
      <p:sp>
        <p:nvSpPr>
          <p:cNvPr id="408" name="Google Shape;408;p53"/>
          <p:cNvSpPr txBox="1"/>
          <p:nvPr/>
        </p:nvSpPr>
        <p:spPr>
          <a:xfrm>
            <a:off x="6783475" y="3806100"/>
            <a:ext cx="1465200" cy="8142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585858"/>
              </a:buClr>
              <a:buSzPts val="3600"/>
              <a:buFont typeface="Source Sans Pro"/>
              <a:buAutoNum type="alphaLcParenR" startAt="4"/>
            </a:pPr>
            <a:r>
              <a:rPr lang="en" sz="3600">
                <a:solidFill>
                  <a:srgbClr val="585858"/>
                </a:solidFill>
                <a:latin typeface="Source Sans Pro"/>
                <a:ea typeface="Source Sans Pro"/>
                <a:cs typeface="Source Sans Pro"/>
                <a:sym typeface="Source Sans Pro"/>
              </a:rPr>
              <a:t>43</a:t>
            </a:r>
            <a:endParaRPr sz="3600">
              <a:solidFill>
                <a:srgbClr val="585858"/>
              </a:solidFill>
              <a:latin typeface="Source Sans Pro"/>
              <a:ea typeface="Source Sans Pro"/>
              <a:cs typeface="Source Sans Pro"/>
              <a:sym typeface="Source Sans Pro"/>
            </a:endParaRPr>
          </a:p>
        </p:txBody>
      </p:sp>
      <p:sp>
        <p:nvSpPr>
          <p:cNvPr id="409" name="Google Shape;409;p53"/>
          <p:cNvSpPr txBox="1"/>
          <p:nvPr/>
        </p:nvSpPr>
        <p:spPr>
          <a:xfrm>
            <a:off x="613650" y="2555350"/>
            <a:ext cx="2562000" cy="22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600">
                <a:solidFill>
                  <a:srgbClr val="585858"/>
                </a:solidFill>
                <a:latin typeface="Source Sans Pro"/>
                <a:ea typeface="Source Sans Pro"/>
                <a:cs typeface="Source Sans Pro"/>
                <a:sym typeface="Source Sans Pro"/>
              </a:rPr>
              <a:t>Carried into the same column</a:t>
            </a:r>
            <a:endParaRPr sz="3600">
              <a:solidFill>
                <a:srgbClr val="585858"/>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Pitch</a:t>
            </a:r>
            <a:endParaRPr sz="3600"/>
          </a:p>
        </p:txBody>
      </p:sp>
      <p:pic>
        <p:nvPicPr>
          <p:cNvPr id="123" name="Google Shape;123;p27"/>
          <p:cNvPicPr preferRelativeResize="0"/>
          <p:nvPr/>
        </p:nvPicPr>
        <p:blipFill>
          <a:blip r:embed="rId3">
            <a:alphaModFix/>
          </a:blip>
          <a:stretch>
            <a:fillRect/>
          </a:stretch>
        </p:blipFill>
        <p:spPr>
          <a:xfrm>
            <a:off x="4321800" y="1152425"/>
            <a:ext cx="3126101" cy="3181774"/>
          </a:xfrm>
          <a:prstGeom prst="rect">
            <a:avLst/>
          </a:prstGeom>
          <a:noFill/>
          <a:ln>
            <a:noFill/>
          </a:ln>
        </p:spPr>
      </p:pic>
      <p:pic>
        <p:nvPicPr>
          <p:cNvPr id="124" name="Google Shape;124;p27"/>
          <p:cNvPicPr preferRelativeResize="0"/>
          <p:nvPr/>
        </p:nvPicPr>
        <p:blipFill>
          <a:blip r:embed="rId4">
            <a:alphaModFix/>
          </a:blip>
          <a:stretch>
            <a:fillRect/>
          </a:stretch>
        </p:blipFill>
        <p:spPr>
          <a:xfrm>
            <a:off x="1159525" y="1858075"/>
            <a:ext cx="1770474" cy="1770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Diagnosing Misconceptions</a:t>
            </a:r>
            <a:endParaRPr sz="3600"/>
          </a:p>
        </p:txBody>
      </p:sp>
      <p:pic>
        <p:nvPicPr>
          <p:cNvPr id="415" name="Google Shape;415;p54"/>
          <p:cNvPicPr preferRelativeResize="0"/>
          <p:nvPr/>
        </p:nvPicPr>
        <p:blipFill>
          <a:blip r:embed="rId3">
            <a:alphaModFix/>
          </a:blip>
          <a:stretch>
            <a:fillRect/>
          </a:stretch>
        </p:blipFill>
        <p:spPr>
          <a:xfrm>
            <a:off x="942375" y="1661550"/>
            <a:ext cx="1563200" cy="1563200"/>
          </a:xfrm>
          <a:prstGeom prst="rect">
            <a:avLst/>
          </a:prstGeom>
          <a:noFill/>
          <a:ln>
            <a:noFill/>
          </a:ln>
        </p:spPr>
      </p:pic>
      <p:pic>
        <p:nvPicPr>
          <p:cNvPr id="416" name="Google Shape;416;p54"/>
          <p:cNvPicPr preferRelativeResize="0"/>
          <p:nvPr/>
        </p:nvPicPr>
        <p:blipFill>
          <a:blip r:embed="rId4">
            <a:alphaModFix/>
          </a:blip>
          <a:stretch>
            <a:fillRect/>
          </a:stretch>
        </p:blipFill>
        <p:spPr>
          <a:xfrm>
            <a:off x="6447075" y="1661550"/>
            <a:ext cx="1563200" cy="1563200"/>
          </a:xfrm>
          <a:prstGeom prst="rect">
            <a:avLst/>
          </a:prstGeom>
          <a:noFill/>
          <a:ln>
            <a:noFill/>
          </a:ln>
        </p:spPr>
      </p:pic>
      <p:pic>
        <p:nvPicPr>
          <p:cNvPr id="417" name="Google Shape;417;p54"/>
          <p:cNvPicPr preferRelativeResize="0"/>
          <p:nvPr/>
        </p:nvPicPr>
        <p:blipFill>
          <a:blip r:embed="rId5">
            <a:alphaModFix/>
          </a:blip>
          <a:stretch>
            <a:fillRect/>
          </a:stretch>
        </p:blipFill>
        <p:spPr>
          <a:xfrm>
            <a:off x="3694725" y="3224775"/>
            <a:ext cx="1563200" cy="1563200"/>
          </a:xfrm>
          <a:prstGeom prst="rect">
            <a:avLst/>
          </a:prstGeom>
          <a:noFill/>
          <a:ln>
            <a:noFill/>
          </a:ln>
        </p:spPr>
      </p:pic>
      <p:pic>
        <p:nvPicPr>
          <p:cNvPr id="418" name="Google Shape;418;p54"/>
          <p:cNvPicPr preferRelativeResize="0"/>
          <p:nvPr/>
        </p:nvPicPr>
        <p:blipFill>
          <a:blip r:embed="rId6">
            <a:alphaModFix/>
          </a:blip>
          <a:stretch>
            <a:fillRect/>
          </a:stretch>
        </p:blipFill>
        <p:spPr>
          <a:xfrm>
            <a:off x="3694725" y="1152425"/>
            <a:ext cx="1563200" cy="1563200"/>
          </a:xfrm>
          <a:prstGeom prst="rect">
            <a:avLst/>
          </a:prstGeom>
          <a:noFill/>
          <a:ln>
            <a:noFill/>
          </a:ln>
        </p:spPr>
      </p:pic>
      <p:cxnSp>
        <p:nvCxnSpPr>
          <p:cNvPr id="419" name="Google Shape;419;p54"/>
          <p:cNvCxnSpPr>
            <a:stCxn id="415" idx="3"/>
            <a:endCxn id="418" idx="1"/>
          </p:cNvCxnSpPr>
          <p:nvPr/>
        </p:nvCxnSpPr>
        <p:spPr>
          <a:xfrm flipH="1" rot="10800000">
            <a:off x="2505575" y="1934050"/>
            <a:ext cx="1189200" cy="509100"/>
          </a:xfrm>
          <a:prstGeom prst="straightConnector1">
            <a:avLst/>
          </a:prstGeom>
          <a:noFill/>
          <a:ln cap="flat" cmpd="sng" w="28575">
            <a:solidFill>
              <a:schemeClr val="dk2"/>
            </a:solidFill>
            <a:prstDash val="solid"/>
            <a:round/>
            <a:headEnd len="med" w="med" type="none"/>
            <a:tailEnd len="med" w="med" type="triangle"/>
          </a:ln>
        </p:spPr>
      </p:cxnSp>
      <p:cxnSp>
        <p:nvCxnSpPr>
          <p:cNvPr id="420" name="Google Shape;420;p54"/>
          <p:cNvCxnSpPr>
            <a:stCxn id="416" idx="1"/>
            <a:endCxn id="418" idx="3"/>
          </p:cNvCxnSpPr>
          <p:nvPr/>
        </p:nvCxnSpPr>
        <p:spPr>
          <a:xfrm rot="10800000">
            <a:off x="5257875" y="1934050"/>
            <a:ext cx="1189200" cy="509100"/>
          </a:xfrm>
          <a:prstGeom prst="straightConnector1">
            <a:avLst/>
          </a:prstGeom>
          <a:noFill/>
          <a:ln cap="flat" cmpd="sng" w="28575">
            <a:solidFill>
              <a:schemeClr val="dk2"/>
            </a:solidFill>
            <a:prstDash val="solid"/>
            <a:round/>
            <a:headEnd len="med" w="med" type="none"/>
            <a:tailEnd len="med" w="med" type="triangle"/>
          </a:ln>
        </p:spPr>
      </p:cxnSp>
      <p:cxnSp>
        <p:nvCxnSpPr>
          <p:cNvPr id="421" name="Google Shape;421;p54"/>
          <p:cNvCxnSpPr/>
          <p:nvPr/>
        </p:nvCxnSpPr>
        <p:spPr>
          <a:xfrm rot="10800000">
            <a:off x="4476325" y="3006400"/>
            <a:ext cx="0" cy="509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5"/>
          <p:cNvSpPr txBox="1"/>
          <p:nvPr/>
        </p:nvSpPr>
        <p:spPr>
          <a:xfrm>
            <a:off x="311700" y="1330825"/>
            <a:ext cx="3758400" cy="323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Quick (1-2 minutes)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Unambiguous (scalable)</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Diagnostic power</a:t>
            </a:r>
            <a:endParaRPr sz="2400">
              <a:solidFill>
                <a:srgbClr val="585858"/>
              </a:solidFill>
              <a:latin typeface="Source Sans Pro"/>
              <a:ea typeface="Source Sans Pro"/>
              <a:cs typeface="Source Sans Pro"/>
              <a:sym typeface="Source Sans Pro"/>
            </a:endParaRPr>
          </a:p>
        </p:txBody>
      </p:sp>
      <p:sp>
        <p:nvSpPr>
          <p:cNvPr id="427" name="Google Shape;427;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Formative Assessment</a:t>
            </a:r>
            <a:endParaRPr sz="3600"/>
          </a:p>
        </p:txBody>
      </p:sp>
      <p:pic>
        <p:nvPicPr>
          <p:cNvPr id="428" name="Google Shape;428;p55"/>
          <p:cNvPicPr preferRelativeResize="0"/>
          <p:nvPr/>
        </p:nvPicPr>
        <p:blipFill>
          <a:blip r:embed="rId3">
            <a:alphaModFix/>
          </a:blip>
          <a:stretch>
            <a:fillRect/>
          </a:stretch>
        </p:blipFill>
        <p:spPr>
          <a:xfrm>
            <a:off x="6290249" y="1191050"/>
            <a:ext cx="2228951" cy="2271550"/>
          </a:xfrm>
          <a:prstGeom prst="rect">
            <a:avLst/>
          </a:prstGeom>
          <a:noFill/>
          <a:ln>
            <a:noFill/>
          </a:ln>
        </p:spPr>
      </p:pic>
      <p:sp>
        <p:nvSpPr>
          <p:cNvPr id="429" name="Google Shape;429;p55"/>
          <p:cNvSpPr/>
          <p:nvPr/>
        </p:nvSpPr>
        <p:spPr>
          <a:xfrm>
            <a:off x="4712625" y="1846088"/>
            <a:ext cx="935100" cy="961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5"/>
          <p:cNvSpPr txBox="1"/>
          <p:nvPr/>
        </p:nvSpPr>
        <p:spPr>
          <a:xfrm>
            <a:off x="5647725" y="3501250"/>
            <a:ext cx="26370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“Can I move on?”</a:t>
            </a:r>
            <a:endParaRPr sz="2400">
              <a:solidFill>
                <a:srgbClr val="585858"/>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nvSpPr>
        <p:spPr>
          <a:xfrm>
            <a:off x="311700" y="1330825"/>
            <a:ext cx="3758400" cy="323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Quick (1-2 minutes)</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Unambiguous (scalable)</a:t>
            </a:r>
            <a:endParaRPr sz="2400">
              <a:solidFill>
                <a:srgbClr val="585858"/>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rgbClr val="585858"/>
              </a:buClr>
              <a:buSzPts val="2400"/>
              <a:buFont typeface="Source Sans Pro"/>
              <a:buChar char="●"/>
            </a:pPr>
            <a:r>
              <a:rPr lang="en" sz="2400">
                <a:solidFill>
                  <a:srgbClr val="585858"/>
                </a:solidFill>
                <a:latin typeface="Source Sans Pro"/>
                <a:ea typeface="Source Sans Pro"/>
                <a:cs typeface="Source Sans Pro"/>
                <a:sym typeface="Source Sans Pro"/>
              </a:rPr>
              <a:t>Diagnostic power</a:t>
            </a:r>
            <a:endParaRPr sz="2400">
              <a:solidFill>
                <a:srgbClr val="585858"/>
              </a:solidFill>
              <a:latin typeface="Source Sans Pro"/>
              <a:ea typeface="Source Sans Pro"/>
              <a:cs typeface="Source Sans Pro"/>
              <a:sym typeface="Source Sans Pro"/>
            </a:endParaRPr>
          </a:p>
        </p:txBody>
      </p:sp>
      <p:sp>
        <p:nvSpPr>
          <p:cNvPr id="436" name="Google Shape;436;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Formative Assessment</a:t>
            </a:r>
            <a:endParaRPr sz="3600"/>
          </a:p>
        </p:txBody>
      </p:sp>
      <p:pic>
        <p:nvPicPr>
          <p:cNvPr id="437" name="Google Shape;437;p56"/>
          <p:cNvPicPr preferRelativeResize="0"/>
          <p:nvPr/>
        </p:nvPicPr>
        <p:blipFill>
          <a:blip r:embed="rId3">
            <a:alphaModFix/>
          </a:blip>
          <a:stretch>
            <a:fillRect/>
          </a:stretch>
        </p:blipFill>
        <p:spPr>
          <a:xfrm>
            <a:off x="6898040" y="1330813"/>
            <a:ext cx="1196260" cy="2170425"/>
          </a:xfrm>
          <a:prstGeom prst="rect">
            <a:avLst/>
          </a:prstGeom>
          <a:noFill/>
          <a:ln>
            <a:noFill/>
          </a:ln>
        </p:spPr>
      </p:pic>
      <p:sp>
        <p:nvSpPr>
          <p:cNvPr id="438" name="Google Shape;438;p56"/>
          <p:cNvSpPr/>
          <p:nvPr/>
        </p:nvSpPr>
        <p:spPr>
          <a:xfrm>
            <a:off x="5694600" y="1846088"/>
            <a:ext cx="935100" cy="961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6"/>
          <p:cNvSpPr txBox="1"/>
          <p:nvPr/>
        </p:nvSpPr>
        <p:spPr>
          <a:xfrm>
            <a:off x="5089025" y="3501238"/>
            <a:ext cx="3195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rgbClr val="585858"/>
                </a:solidFill>
                <a:latin typeface="Source Sans Pro"/>
                <a:ea typeface="Source Sans Pro"/>
                <a:cs typeface="Source Sans Pro"/>
                <a:sym typeface="Source Sans Pro"/>
              </a:rPr>
              <a:t>“Do I understand this?”</a:t>
            </a:r>
            <a:endParaRPr sz="2400">
              <a:solidFill>
                <a:srgbClr val="585858"/>
              </a:solidFill>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Reverse Instructional Design</a:t>
            </a:r>
            <a:endParaRPr sz="3600"/>
          </a:p>
        </p:txBody>
      </p:sp>
      <p:sp>
        <p:nvSpPr>
          <p:cNvPr id="445" name="Google Shape;445;p57"/>
          <p:cNvSpPr/>
          <p:nvPr/>
        </p:nvSpPr>
        <p:spPr>
          <a:xfrm>
            <a:off x="1131888" y="154935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learner personas</a:t>
            </a:r>
            <a:endParaRPr sz="1800">
              <a:latin typeface="Source Sans Pro"/>
              <a:ea typeface="Source Sans Pro"/>
              <a:cs typeface="Source Sans Pro"/>
              <a:sym typeface="Source Sans Pro"/>
            </a:endParaRPr>
          </a:p>
        </p:txBody>
      </p:sp>
      <p:sp>
        <p:nvSpPr>
          <p:cNvPr id="446" name="Google Shape;446;p57"/>
          <p:cNvSpPr/>
          <p:nvPr/>
        </p:nvSpPr>
        <p:spPr>
          <a:xfrm>
            <a:off x="3856038" y="154935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concept map</a:t>
            </a:r>
            <a:endParaRPr sz="1800">
              <a:latin typeface="Source Sans Pro"/>
              <a:ea typeface="Source Sans Pro"/>
              <a:cs typeface="Source Sans Pro"/>
              <a:sym typeface="Source Sans Pro"/>
            </a:endParaRPr>
          </a:p>
        </p:txBody>
      </p:sp>
      <p:sp>
        <p:nvSpPr>
          <p:cNvPr id="447" name="Google Shape;447;p57"/>
          <p:cNvSpPr/>
          <p:nvPr/>
        </p:nvSpPr>
        <p:spPr>
          <a:xfrm>
            <a:off x="1131888" y="349080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lesson</a:t>
            </a:r>
            <a:endParaRPr sz="1800">
              <a:latin typeface="Source Sans Pro"/>
              <a:ea typeface="Source Sans Pro"/>
              <a:cs typeface="Source Sans Pro"/>
              <a:sym typeface="Source Sans Pro"/>
            </a:endParaRPr>
          </a:p>
        </p:txBody>
      </p:sp>
      <p:sp>
        <p:nvSpPr>
          <p:cNvPr id="448" name="Google Shape;448;p57"/>
          <p:cNvSpPr/>
          <p:nvPr/>
        </p:nvSpPr>
        <p:spPr>
          <a:xfrm>
            <a:off x="3856038" y="349080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formative assessment</a:t>
            </a:r>
            <a:endParaRPr sz="1800">
              <a:latin typeface="Source Sans Pro"/>
              <a:ea typeface="Source Sans Pro"/>
              <a:cs typeface="Source Sans Pro"/>
              <a:sym typeface="Source Sans Pro"/>
            </a:endParaRPr>
          </a:p>
        </p:txBody>
      </p:sp>
      <p:sp>
        <p:nvSpPr>
          <p:cNvPr id="449" name="Google Shape;449;p57"/>
          <p:cNvSpPr/>
          <p:nvPr/>
        </p:nvSpPr>
        <p:spPr>
          <a:xfrm>
            <a:off x="6624913" y="2551550"/>
            <a:ext cx="1387200" cy="82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a:latin typeface="Source Sans Pro"/>
                <a:ea typeface="Source Sans Pro"/>
                <a:cs typeface="Source Sans Pro"/>
                <a:sym typeface="Source Sans Pro"/>
              </a:rPr>
              <a:t>Step 3</a:t>
            </a:r>
            <a:endParaRPr b="1" i="1" sz="1800">
              <a:latin typeface="Source Sans Pro"/>
              <a:ea typeface="Source Sans Pro"/>
              <a:cs typeface="Source Sans Pro"/>
              <a:sym typeface="Source Sans Pro"/>
            </a:endParaRPr>
          </a:p>
        </p:txBody>
      </p:sp>
      <p:cxnSp>
        <p:nvCxnSpPr>
          <p:cNvPr id="450" name="Google Shape;450;p57"/>
          <p:cNvCxnSpPr>
            <a:stCxn id="445" idx="3"/>
            <a:endCxn id="446" idx="1"/>
          </p:cNvCxnSpPr>
          <p:nvPr/>
        </p:nvCxnSpPr>
        <p:spPr>
          <a:xfrm>
            <a:off x="2519088" y="1963650"/>
            <a:ext cx="1337100" cy="0"/>
          </a:xfrm>
          <a:prstGeom prst="straightConnector1">
            <a:avLst/>
          </a:prstGeom>
          <a:noFill/>
          <a:ln cap="flat" cmpd="sng" w="28575">
            <a:solidFill>
              <a:schemeClr val="dk2"/>
            </a:solidFill>
            <a:prstDash val="solid"/>
            <a:round/>
            <a:headEnd len="med" w="med" type="none"/>
            <a:tailEnd len="med" w="med" type="triangle"/>
          </a:ln>
        </p:spPr>
      </p:cxnSp>
      <p:cxnSp>
        <p:nvCxnSpPr>
          <p:cNvPr id="451" name="Google Shape;451;p57"/>
          <p:cNvCxnSpPr>
            <a:stCxn id="448" idx="1"/>
            <a:endCxn id="447" idx="3"/>
          </p:cNvCxnSpPr>
          <p:nvPr/>
        </p:nvCxnSpPr>
        <p:spPr>
          <a:xfrm rot="10800000">
            <a:off x="2518938" y="3905100"/>
            <a:ext cx="1337100" cy="0"/>
          </a:xfrm>
          <a:prstGeom prst="straightConnector1">
            <a:avLst/>
          </a:prstGeom>
          <a:noFill/>
          <a:ln cap="flat" cmpd="sng" w="28575">
            <a:solidFill>
              <a:schemeClr val="dk2"/>
            </a:solidFill>
            <a:prstDash val="solid"/>
            <a:round/>
            <a:headEnd len="med" w="med" type="none"/>
            <a:tailEnd len="med" w="med" type="triangle"/>
          </a:ln>
        </p:spPr>
      </p:cxnSp>
      <p:cxnSp>
        <p:nvCxnSpPr>
          <p:cNvPr id="452" name="Google Shape;452;p57"/>
          <p:cNvCxnSpPr>
            <a:stCxn id="446" idx="3"/>
            <a:endCxn id="449" idx="1"/>
          </p:cNvCxnSpPr>
          <p:nvPr/>
        </p:nvCxnSpPr>
        <p:spPr>
          <a:xfrm>
            <a:off x="5243238" y="1963650"/>
            <a:ext cx="1381800" cy="1002300"/>
          </a:xfrm>
          <a:prstGeom prst="straightConnector1">
            <a:avLst/>
          </a:prstGeom>
          <a:noFill/>
          <a:ln cap="flat" cmpd="sng" w="28575">
            <a:solidFill>
              <a:schemeClr val="dk2"/>
            </a:solidFill>
            <a:prstDash val="solid"/>
            <a:round/>
            <a:headEnd len="med" w="med" type="none"/>
            <a:tailEnd len="med" w="med" type="triangle"/>
          </a:ln>
        </p:spPr>
      </p:cxnSp>
      <p:cxnSp>
        <p:nvCxnSpPr>
          <p:cNvPr id="453" name="Google Shape;453;p57"/>
          <p:cNvCxnSpPr>
            <a:stCxn id="449" idx="1"/>
            <a:endCxn id="448" idx="3"/>
          </p:cNvCxnSpPr>
          <p:nvPr/>
        </p:nvCxnSpPr>
        <p:spPr>
          <a:xfrm flipH="1">
            <a:off x="5243113" y="2965850"/>
            <a:ext cx="1381800" cy="939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Summative Assessment</a:t>
            </a:r>
            <a:endParaRPr sz="3600"/>
          </a:p>
        </p:txBody>
      </p:sp>
      <p:sp>
        <p:nvSpPr>
          <p:cNvPr id="459" name="Google Shape;459;p58"/>
          <p:cNvSpPr/>
          <p:nvPr/>
        </p:nvSpPr>
        <p:spPr>
          <a:xfrm>
            <a:off x="1131888" y="154935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learner personas</a:t>
            </a:r>
            <a:endParaRPr sz="1800">
              <a:latin typeface="Source Sans Pro"/>
              <a:ea typeface="Source Sans Pro"/>
              <a:cs typeface="Source Sans Pro"/>
              <a:sym typeface="Source Sans Pro"/>
            </a:endParaRPr>
          </a:p>
        </p:txBody>
      </p:sp>
      <p:sp>
        <p:nvSpPr>
          <p:cNvPr id="460" name="Google Shape;460;p58"/>
          <p:cNvSpPr/>
          <p:nvPr/>
        </p:nvSpPr>
        <p:spPr>
          <a:xfrm>
            <a:off x="3856038" y="154935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concept map</a:t>
            </a:r>
            <a:endParaRPr sz="1800">
              <a:latin typeface="Source Sans Pro"/>
              <a:ea typeface="Source Sans Pro"/>
              <a:cs typeface="Source Sans Pro"/>
              <a:sym typeface="Source Sans Pro"/>
            </a:endParaRPr>
          </a:p>
        </p:txBody>
      </p:sp>
      <p:sp>
        <p:nvSpPr>
          <p:cNvPr id="461" name="Google Shape;461;p58"/>
          <p:cNvSpPr/>
          <p:nvPr/>
        </p:nvSpPr>
        <p:spPr>
          <a:xfrm>
            <a:off x="1131888" y="349080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lesson</a:t>
            </a:r>
            <a:endParaRPr sz="1800">
              <a:latin typeface="Source Sans Pro"/>
              <a:ea typeface="Source Sans Pro"/>
              <a:cs typeface="Source Sans Pro"/>
              <a:sym typeface="Source Sans Pro"/>
            </a:endParaRPr>
          </a:p>
        </p:txBody>
      </p:sp>
      <p:sp>
        <p:nvSpPr>
          <p:cNvPr id="462" name="Google Shape;462;p58"/>
          <p:cNvSpPr/>
          <p:nvPr/>
        </p:nvSpPr>
        <p:spPr>
          <a:xfrm>
            <a:off x="3856038" y="349080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formative assessment</a:t>
            </a:r>
            <a:endParaRPr sz="1800">
              <a:latin typeface="Source Sans Pro"/>
              <a:ea typeface="Source Sans Pro"/>
              <a:cs typeface="Source Sans Pro"/>
              <a:sym typeface="Source Sans Pro"/>
            </a:endParaRPr>
          </a:p>
        </p:txBody>
      </p:sp>
      <p:sp>
        <p:nvSpPr>
          <p:cNvPr id="463" name="Google Shape;463;p58"/>
          <p:cNvSpPr/>
          <p:nvPr/>
        </p:nvSpPr>
        <p:spPr>
          <a:xfrm>
            <a:off x="6624913" y="2551550"/>
            <a:ext cx="1387200" cy="82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summative assessment</a:t>
            </a:r>
            <a:endParaRPr sz="1800">
              <a:latin typeface="Source Sans Pro"/>
              <a:ea typeface="Source Sans Pro"/>
              <a:cs typeface="Source Sans Pro"/>
              <a:sym typeface="Source Sans Pro"/>
            </a:endParaRPr>
          </a:p>
        </p:txBody>
      </p:sp>
      <p:cxnSp>
        <p:nvCxnSpPr>
          <p:cNvPr id="464" name="Google Shape;464;p58"/>
          <p:cNvCxnSpPr>
            <a:stCxn id="459" idx="3"/>
            <a:endCxn id="460" idx="1"/>
          </p:cNvCxnSpPr>
          <p:nvPr/>
        </p:nvCxnSpPr>
        <p:spPr>
          <a:xfrm>
            <a:off x="2519088" y="1963650"/>
            <a:ext cx="1337100" cy="0"/>
          </a:xfrm>
          <a:prstGeom prst="straightConnector1">
            <a:avLst/>
          </a:prstGeom>
          <a:noFill/>
          <a:ln cap="flat" cmpd="sng" w="28575">
            <a:solidFill>
              <a:schemeClr val="dk2"/>
            </a:solidFill>
            <a:prstDash val="solid"/>
            <a:round/>
            <a:headEnd len="med" w="med" type="none"/>
            <a:tailEnd len="med" w="med" type="triangle"/>
          </a:ln>
        </p:spPr>
      </p:cxnSp>
      <p:cxnSp>
        <p:nvCxnSpPr>
          <p:cNvPr id="465" name="Google Shape;465;p58"/>
          <p:cNvCxnSpPr>
            <a:stCxn id="462" idx="1"/>
            <a:endCxn id="461" idx="3"/>
          </p:cNvCxnSpPr>
          <p:nvPr/>
        </p:nvCxnSpPr>
        <p:spPr>
          <a:xfrm rot="10800000">
            <a:off x="2518938" y="3905100"/>
            <a:ext cx="1337100" cy="0"/>
          </a:xfrm>
          <a:prstGeom prst="straightConnector1">
            <a:avLst/>
          </a:prstGeom>
          <a:noFill/>
          <a:ln cap="flat" cmpd="sng" w="28575">
            <a:solidFill>
              <a:schemeClr val="dk2"/>
            </a:solidFill>
            <a:prstDash val="solid"/>
            <a:round/>
            <a:headEnd len="med" w="med" type="none"/>
            <a:tailEnd len="med" w="med" type="triangle"/>
          </a:ln>
        </p:spPr>
      </p:cxnSp>
      <p:cxnSp>
        <p:nvCxnSpPr>
          <p:cNvPr id="466" name="Google Shape;466;p58"/>
          <p:cNvCxnSpPr>
            <a:stCxn id="460" idx="3"/>
            <a:endCxn id="463" idx="1"/>
          </p:cNvCxnSpPr>
          <p:nvPr/>
        </p:nvCxnSpPr>
        <p:spPr>
          <a:xfrm>
            <a:off x="5243238" y="1963650"/>
            <a:ext cx="1381800" cy="1002300"/>
          </a:xfrm>
          <a:prstGeom prst="straightConnector1">
            <a:avLst/>
          </a:prstGeom>
          <a:noFill/>
          <a:ln cap="flat" cmpd="sng" w="28575">
            <a:solidFill>
              <a:schemeClr val="dk2"/>
            </a:solidFill>
            <a:prstDash val="solid"/>
            <a:round/>
            <a:headEnd len="med" w="med" type="none"/>
            <a:tailEnd len="med" w="med" type="triangle"/>
          </a:ln>
        </p:spPr>
      </p:cxnSp>
      <p:cxnSp>
        <p:nvCxnSpPr>
          <p:cNvPr id="467" name="Google Shape;467;p58"/>
          <p:cNvCxnSpPr>
            <a:stCxn id="463" idx="1"/>
            <a:endCxn id="462" idx="3"/>
          </p:cNvCxnSpPr>
          <p:nvPr/>
        </p:nvCxnSpPr>
        <p:spPr>
          <a:xfrm flipH="1">
            <a:off x="5243113" y="2965850"/>
            <a:ext cx="1381800" cy="9393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Summative Assessment</a:t>
            </a:r>
            <a:endParaRPr sz="3600"/>
          </a:p>
        </p:txBody>
      </p:sp>
      <p:sp>
        <p:nvSpPr>
          <p:cNvPr id="473" name="Google Shape;473;p59"/>
          <p:cNvSpPr/>
          <p:nvPr/>
        </p:nvSpPr>
        <p:spPr>
          <a:xfrm>
            <a:off x="3856038" y="349080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formative assessment</a:t>
            </a:r>
            <a:endParaRPr sz="1800">
              <a:latin typeface="Source Sans Pro"/>
              <a:ea typeface="Source Sans Pro"/>
              <a:cs typeface="Source Sans Pro"/>
              <a:sym typeface="Source Sans Pro"/>
            </a:endParaRPr>
          </a:p>
        </p:txBody>
      </p:sp>
      <p:sp>
        <p:nvSpPr>
          <p:cNvPr id="474" name="Google Shape;474;p59"/>
          <p:cNvSpPr/>
          <p:nvPr/>
        </p:nvSpPr>
        <p:spPr>
          <a:xfrm>
            <a:off x="6624913" y="2551550"/>
            <a:ext cx="1387200" cy="82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summative assessment</a:t>
            </a:r>
            <a:endParaRPr sz="1800">
              <a:latin typeface="Source Sans Pro"/>
              <a:ea typeface="Source Sans Pro"/>
              <a:cs typeface="Source Sans Pro"/>
              <a:sym typeface="Source Sans Pro"/>
            </a:endParaRPr>
          </a:p>
        </p:txBody>
      </p:sp>
      <p:cxnSp>
        <p:nvCxnSpPr>
          <p:cNvPr id="475" name="Google Shape;475;p59"/>
          <p:cNvCxnSpPr>
            <a:stCxn id="474" idx="1"/>
            <a:endCxn id="473" idx="3"/>
          </p:cNvCxnSpPr>
          <p:nvPr/>
        </p:nvCxnSpPr>
        <p:spPr>
          <a:xfrm flipH="1">
            <a:off x="5243113" y="2965850"/>
            <a:ext cx="1381800" cy="939300"/>
          </a:xfrm>
          <a:prstGeom prst="straightConnector1">
            <a:avLst/>
          </a:prstGeom>
          <a:noFill/>
          <a:ln cap="flat" cmpd="sng" w="28575">
            <a:solidFill>
              <a:schemeClr val="dk2"/>
            </a:solidFill>
            <a:prstDash val="solid"/>
            <a:round/>
            <a:headEnd len="med" w="med" type="none"/>
            <a:tailEnd len="med" w="med" type="triangle"/>
          </a:ln>
        </p:spPr>
      </p:cxnSp>
      <p:sp>
        <p:nvSpPr>
          <p:cNvPr id="476" name="Google Shape;476;p59"/>
          <p:cNvSpPr/>
          <p:nvPr/>
        </p:nvSpPr>
        <p:spPr>
          <a:xfrm>
            <a:off x="3878388" y="2551550"/>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formative assessment</a:t>
            </a:r>
            <a:endParaRPr sz="1800">
              <a:latin typeface="Source Sans Pro"/>
              <a:ea typeface="Source Sans Pro"/>
              <a:cs typeface="Source Sans Pro"/>
              <a:sym typeface="Source Sans Pro"/>
            </a:endParaRPr>
          </a:p>
        </p:txBody>
      </p:sp>
      <p:sp>
        <p:nvSpPr>
          <p:cNvPr id="477" name="Google Shape;477;p59"/>
          <p:cNvSpPr/>
          <p:nvPr/>
        </p:nvSpPr>
        <p:spPr>
          <a:xfrm>
            <a:off x="3878388" y="1644838"/>
            <a:ext cx="13872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formative assessment</a:t>
            </a:r>
            <a:endParaRPr sz="1800">
              <a:latin typeface="Source Sans Pro"/>
              <a:ea typeface="Source Sans Pro"/>
              <a:cs typeface="Source Sans Pro"/>
              <a:sym typeface="Source Sans Pro"/>
            </a:endParaRPr>
          </a:p>
        </p:txBody>
      </p:sp>
      <p:cxnSp>
        <p:nvCxnSpPr>
          <p:cNvPr id="478" name="Google Shape;478;p59"/>
          <p:cNvCxnSpPr>
            <a:stCxn id="474" idx="1"/>
            <a:endCxn id="476" idx="3"/>
          </p:cNvCxnSpPr>
          <p:nvPr/>
        </p:nvCxnSpPr>
        <p:spPr>
          <a:xfrm rot="10800000">
            <a:off x="5265613" y="2965850"/>
            <a:ext cx="1359300" cy="0"/>
          </a:xfrm>
          <a:prstGeom prst="straightConnector1">
            <a:avLst/>
          </a:prstGeom>
          <a:noFill/>
          <a:ln cap="flat" cmpd="sng" w="28575">
            <a:solidFill>
              <a:schemeClr val="dk2"/>
            </a:solidFill>
            <a:prstDash val="solid"/>
            <a:round/>
            <a:headEnd len="med" w="med" type="none"/>
            <a:tailEnd len="med" w="med" type="triangle"/>
          </a:ln>
        </p:spPr>
      </p:cxnSp>
      <p:cxnSp>
        <p:nvCxnSpPr>
          <p:cNvPr id="479" name="Google Shape;479;p59"/>
          <p:cNvCxnSpPr>
            <a:stCxn id="474" idx="1"/>
            <a:endCxn id="477" idx="3"/>
          </p:cNvCxnSpPr>
          <p:nvPr/>
        </p:nvCxnSpPr>
        <p:spPr>
          <a:xfrm rot="10800000">
            <a:off x="5265613" y="2059250"/>
            <a:ext cx="1359300" cy="906600"/>
          </a:xfrm>
          <a:prstGeom prst="straightConnector1">
            <a:avLst/>
          </a:prstGeom>
          <a:noFill/>
          <a:ln cap="flat" cmpd="sng" w="28575">
            <a:solidFill>
              <a:schemeClr val="dk2"/>
            </a:solidFill>
            <a:prstDash val="solid"/>
            <a:round/>
            <a:headEnd len="med" w="med" type="none"/>
            <a:tailEnd len="med" w="med" type="triangle"/>
          </a:ln>
        </p:spPr>
      </p:cxnSp>
      <p:cxnSp>
        <p:nvCxnSpPr>
          <p:cNvPr id="480" name="Google Shape;480;p59"/>
          <p:cNvCxnSpPr>
            <a:stCxn id="473" idx="1"/>
            <a:endCxn id="477" idx="1"/>
          </p:cNvCxnSpPr>
          <p:nvPr/>
        </p:nvCxnSpPr>
        <p:spPr>
          <a:xfrm flipH="1" rot="10800000">
            <a:off x="3856038" y="2059200"/>
            <a:ext cx="22500" cy="1845900"/>
          </a:xfrm>
          <a:prstGeom prst="curvedConnector3">
            <a:avLst>
              <a:gd fmla="val -5807389" name="adj1"/>
            </a:avLst>
          </a:prstGeom>
          <a:noFill/>
          <a:ln cap="flat" cmpd="sng" w="28575">
            <a:solidFill>
              <a:schemeClr val="dk2"/>
            </a:solidFill>
            <a:prstDash val="solid"/>
            <a:round/>
            <a:headEnd len="med" w="med" type="none"/>
            <a:tailEnd len="med" w="med" type="triangle"/>
          </a:ln>
        </p:spPr>
      </p:cxnSp>
      <p:cxnSp>
        <p:nvCxnSpPr>
          <p:cNvPr id="481" name="Google Shape;481;p59"/>
          <p:cNvCxnSpPr>
            <a:stCxn id="477" idx="1"/>
            <a:endCxn id="476" idx="1"/>
          </p:cNvCxnSpPr>
          <p:nvPr/>
        </p:nvCxnSpPr>
        <p:spPr>
          <a:xfrm>
            <a:off x="3878388" y="2059138"/>
            <a:ext cx="600" cy="906600"/>
          </a:xfrm>
          <a:prstGeom prst="curvedConnector3">
            <a:avLst>
              <a:gd fmla="val -98502083"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485" name="Shape 485"/>
        <p:cNvGrpSpPr/>
        <p:nvPr/>
      </p:nvGrpSpPr>
      <p:grpSpPr>
        <a:xfrm>
          <a:off x="0" y="0"/>
          <a:ext cx="0" cy="0"/>
          <a:chOff x="0" y="0"/>
          <a:chExt cx="0" cy="0"/>
        </a:xfrm>
      </p:grpSpPr>
      <p:sp>
        <p:nvSpPr>
          <p:cNvPr id="486" name="Google Shape;486;p60"/>
          <p:cNvSpPr txBox="1"/>
          <p:nvPr/>
        </p:nvSpPr>
        <p:spPr>
          <a:xfrm>
            <a:off x="1690950" y="2241900"/>
            <a:ext cx="5762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Source Sans Pro"/>
                <a:ea typeface="Source Sans Pro"/>
                <a:cs typeface="Source Sans Pro"/>
                <a:sym typeface="Source Sans Pro"/>
              </a:rPr>
              <a:t>What’s Going On In There?</a:t>
            </a:r>
            <a:endParaRPr i="1" sz="3600">
              <a:latin typeface="Source Sans Pro"/>
              <a:ea typeface="Source Sans Pro"/>
              <a:cs typeface="Source Sans Pro"/>
              <a:sym typeface="Source Sans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1"/>
          <p:cNvSpPr/>
          <p:nvPr/>
        </p:nvSpPr>
        <p:spPr>
          <a:xfrm>
            <a:off x="3255425" y="1540225"/>
            <a:ext cx="2679300" cy="2517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492" name="Google Shape;492;p6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Unequal Weights</a:t>
            </a:r>
            <a:endParaRPr sz="3600"/>
          </a:p>
        </p:txBody>
      </p:sp>
      <p:sp>
        <p:nvSpPr>
          <p:cNvPr id="493" name="Google Shape;493;p61"/>
          <p:cNvSpPr/>
          <p:nvPr/>
        </p:nvSpPr>
        <p:spPr>
          <a:xfrm>
            <a:off x="4249263" y="1772100"/>
            <a:ext cx="1387200" cy="828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verbal channel</a:t>
            </a:r>
            <a:endParaRPr sz="1800">
              <a:latin typeface="Source Sans Pro"/>
              <a:ea typeface="Source Sans Pro"/>
              <a:cs typeface="Source Sans Pro"/>
              <a:sym typeface="Source Sans Pro"/>
            </a:endParaRPr>
          </a:p>
        </p:txBody>
      </p:sp>
      <p:sp>
        <p:nvSpPr>
          <p:cNvPr id="494" name="Google Shape;494;p61"/>
          <p:cNvSpPr/>
          <p:nvPr/>
        </p:nvSpPr>
        <p:spPr>
          <a:xfrm>
            <a:off x="4249263" y="2997625"/>
            <a:ext cx="1387200" cy="828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Source Sans Pro"/>
                <a:ea typeface="Source Sans Pro"/>
                <a:cs typeface="Source Sans Pro"/>
                <a:sym typeface="Source Sans Pro"/>
              </a:rPr>
              <a:t>visual channel</a:t>
            </a:r>
            <a:endParaRPr b="1" sz="1800">
              <a:latin typeface="Source Sans Pro"/>
              <a:ea typeface="Source Sans Pro"/>
              <a:cs typeface="Source Sans Pro"/>
              <a:sym typeface="Source Sans Pro"/>
            </a:endParaRPr>
          </a:p>
        </p:txBody>
      </p:sp>
      <p:sp>
        <p:nvSpPr>
          <p:cNvPr id="495" name="Google Shape;495;p61"/>
          <p:cNvSpPr/>
          <p:nvPr/>
        </p:nvSpPr>
        <p:spPr>
          <a:xfrm>
            <a:off x="3506950" y="2553775"/>
            <a:ext cx="490800" cy="490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t>
            </a:r>
            <a:endParaRPr b="1"/>
          </a:p>
        </p:txBody>
      </p:sp>
      <p:sp>
        <p:nvSpPr>
          <p:cNvPr id="496" name="Google Shape;496;p61"/>
          <p:cNvSpPr/>
          <p:nvPr/>
        </p:nvSpPr>
        <p:spPr>
          <a:xfrm>
            <a:off x="6365075" y="1772125"/>
            <a:ext cx="8826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ears</a:t>
            </a:r>
            <a:endParaRPr sz="1800">
              <a:latin typeface="Source Sans Pro"/>
              <a:ea typeface="Source Sans Pro"/>
              <a:cs typeface="Source Sans Pro"/>
              <a:sym typeface="Source Sans Pro"/>
            </a:endParaRPr>
          </a:p>
        </p:txBody>
      </p:sp>
      <p:sp>
        <p:nvSpPr>
          <p:cNvPr id="497" name="Google Shape;497;p61"/>
          <p:cNvSpPr/>
          <p:nvPr/>
        </p:nvSpPr>
        <p:spPr>
          <a:xfrm>
            <a:off x="6365075" y="2997650"/>
            <a:ext cx="882600" cy="828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eyes</a:t>
            </a:r>
            <a:endParaRPr sz="1800">
              <a:latin typeface="Source Sans Pro"/>
              <a:ea typeface="Source Sans Pro"/>
              <a:cs typeface="Source Sans Pro"/>
              <a:sym typeface="Source Sans Pro"/>
            </a:endParaRPr>
          </a:p>
        </p:txBody>
      </p:sp>
      <p:sp>
        <p:nvSpPr>
          <p:cNvPr id="498" name="Google Shape;498;p61"/>
          <p:cNvSpPr/>
          <p:nvPr/>
        </p:nvSpPr>
        <p:spPr>
          <a:xfrm>
            <a:off x="665425" y="1540225"/>
            <a:ext cx="1387200" cy="2517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499" name="Google Shape;499;p61"/>
          <p:cNvCxnSpPr>
            <a:stCxn id="496" idx="1"/>
            <a:endCxn id="493" idx="3"/>
          </p:cNvCxnSpPr>
          <p:nvPr/>
        </p:nvCxnSpPr>
        <p:spPr>
          <a:xfrm rot="10800000">
            <a:off x="5636375" y="2186425"/>
            <a:ext cx="728700" cy="0"/>
          </a:xfrm>
          <a:prstGeom prst="straightConnector1">
            <a:avLst/>
          </a:prstGeom>
          <a:noFill/>
          <a:ln cap="flat" cmpd="sng" w="28575">
            <a:solidFill>
              <a:schemeClr val="dk2"/>
            </a:solidFill>
            <a:prstDash val="solid"/>
            <a:round/>
            <a:headEnd len="med" w="med" type="none"/>
            <a:tailEnd len="med" w="med" type="triangle"/>
          </a:ln>
        </p:spPr>
      </p:cxnSp>
      <p:cxnSp>
        <p:nvCxnSpPr>
          <p:cNvPr id="500" name="Google Shape;500;p61"/>
          <p:cNvCxnSpPr>
            <a:stCxn id="497" idx="1"/>
            <a:endCxn id="494" idx="3"/>
          </p:cNvCxnSpPr>
          <p:nvPr/>
        </p:nvCxnSpPr>
        <p:spPr>
          <a:xfrm rot="10800000">
            <a:off x="5636375" y="3411950"/>
            <a:ext cx="728700" cy="0"/>
          </a:xfrm>
          <a:prstGeom prst="straightConnector1">
            <a:avLst/>
          </a:prstGeom>
          <a:noFill/>
          <a:ln cap="flat" cmpd="sng" w="114300">
            <a:solidFill>
              <a:schemeClr val="dk2"/>
            </a:solidFill>
            <a:prstDash val="solid"/>
            <a:round/>
            <a:headEnd len="med" w="med" type="none"/>
            <a:tailEnd len="med" w="med" type="none"/>
          </a:ln>
        </p:spPr>
      </p:cxnSp>
      <p:cxnSp>
        <p:nvCxnSpPr>
          <p:cNvPr id="501" name="Google Shape;501;p61"/>
          <p:cNvCxnSpPr>
            <a:stCxn id="493" idx="1"/>
            <a:endCxn id="495" idx="0"/>
          </p:cNvCxnSpPr>
          <p:nvPr/>
        </p:nvCxnSpPr>
        <p:spPr>
          <a:xfrm flipH="1">
            <a:off x="3752463" y="2186400"/>
            <a:ext cx="496800" cy="367500"/>
          </a:xfrm>
          <a:prstGeom prst="bentConnector2">
            <a:avLst/>
          </a:prstGeom>
          <a:noFill/>
          <a:ln cap="flat" cmpd="sng" w="28575">
            <a:solidFill>
              <a:schemeClr val="dk2"/>
            </a:solidFill>
            <a:prstDash val="solid"/>
            <a:round/>
            <a:headEnd len="med" w="med" type="none"/>
            <a:tailEnd len="med" w="med" type="triangle"/>
          </a:ln>
        </p:spPr>
      </p:cxnSp>
      <p:cxnSp>
        <p:nvCxnSpPr>
          <p:cNvPr id="502" name="Google Shape;502;p61"/>
          <p:cNvCxnSpPr>
            <a:stCxn id="494" idx="1"/>
            <a:endCxn id="495" idx="4"/>
          </p:cNvCxnSpPr>
          <p:nvPr/>
        </p:nvCxnSpPr>
        <p:spPr>
          <a:xfrm rot="10800000">
            <a:off x="3752463" y="3044725"/>
            <a:ext cx="496800" cy="367200"/>
          </a:xfrm>
          <a:prstGeom prst="bentConnector2">
            <a:avLst/>
          </a:prstGeom>
          <a:noFill/>
          <a:ln cap="flat" cmpd="sng" w="114300">
            <a:solidFill>
              <a:schemeClr val="dk2"/>
            </a:solidFill>
            <a:prstDash val="solid"/>
            <a:round/>
            <a:headEnd len="med" w="med" type="none"/>
            <a:tailEnd len="med" w="med" type="none"/>
          </a:ln>
        </p:spPr>
      </p:cxnSp>
      <p:sp>
        <p:nvSpPr>
          <p:cNvPr id="503" name="Google Shape;503;p61"/>
          <p:cNvSpPr txBox="1"/>
          <p:nvPr/>
        </p:nvSpPr>
        <p:spPr>
          <a:xfrm>
            <a:off x="7678025" y="1941000"/>
            <a:ext cx="882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speech</a:t>
            </a:r>
            <a:endParaRPr sz="1800">
              <a:latin typeface="Source Sans Pro"/>
              <a:ea typeface="Source Sans Pro"/>
              <a:cs typeface="Source Sans Pro"/>
              <a:sym typeface="Source Sans Pro"/>
            </a:endParaRPr>
          </a:p>
        </p:txBody>
      </p:sp>
      <p:sp>
        <p:nvSpPr>
          <p:cNvPr id="504" name="Google Shape;504;p61"/>
          <p:cNvSpPr txBox="1"/>
          <p:nvPr/>
        </p:nvSpPr>
        <p:spPr>
          <a:xfrm>
            <a:off x="7678025" y="3166525"/>
            <a:ext cx="882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images</a:t>
            </a:r>
            <a:endParaRPr sz="1800">
              <a:latin typeface="Source Sans Pro"/>
              <a:ea typeface="Source Sans Pro"/>
              <a:cs typeface="Source Sans Pro"/>
              <a:sym typeface="Source Sans Pro"/>
            </a:endParaRPr>
          </a:p>
        </p:txBody>
      </p:sp>
      <p:cxnSp>
        <p:nvCxnSpPr>
          <p:cNvPr id="505" name="Google Shape;505;p61"/>
          <p:cNvCxnSpPr>
            <a:stCxn id="503" idx="1"/>
            <a:endCxn id="496" idx="3"/>
          </p:cNvCxnSpPr>
          <p:nvPr/>
        </p:nvCxnSpPr>
        <p:spPr>
          <a:xfrm rot="10800000">
            <a:off x="7247825" y="2186400"/>
            <a:ext cx="430200" cy="0"/>
          </a:xfrm>
          <a:prstGeom prst="straightConnector1">
            <a:avLst/>
          </a:prstGeom>
          <a:noFill/>
          <a:ln cap="flat" cmpd="sng" w="28575">
            <a:solidFill>
              <a:schemeClr val="dk2"/>
            </a:solidFill>
            <a:prstDash val="solid"/>
            <a:round/>
            <a:headEnd len="med" w="med" type="none"/>
            <a:tailEnd len="med" w="med" type="triangle"/>
          </a:ln>
        </p:spPr>
      </p:cxnSp>
      <p:cxnSp>
        <p:nvCxnSpPr>
          <p:cNvPr id="506" name="Google Shape;506;p61"/>
          <p:cNvCxnSpPr>
            <a:stCxn id="504" idx="1"/>
            <a:endCxn id="497" idx="3"/>
          </p:cNvCxnSpPr>
          <p:nvPr/>
        </p:nvCxnSpPr>
        <p:spPr>
          <a:xfrm rot="10800000">
            <a:off x="7247825" y="3411925"/>
            <a:ext cx="430200" cy="0"/>
          </a:xfrm>
          <a:prstGeom prst="straightConnector1">
            <a:avLst/>
          </a:prstGeom>
          <a:noFill/>
          <a:ln cap="flat" cmpd="sng" w="114300">
            <a:solidFill>
              <a:schemeClr val="dk2"/>
            </a:solidFill>
            <a:prstDash val="solid"/>
            <a:round/>
            <a:headEnd len="med" w="med" type="none"/>
            <a:tailEnd len="med" w="med" type="none"/>
          </a:ln>
        </p:spPr>
      </p:cxnSp>
      <p:sp>
        <p:nvSpPr>
          <p:cNvPr id="507" name="Google Shape;507;p61"/>
          <p:cNvSpPr txBox="1"/>
          <p:nvPr/>
        </p:nvSpPr>
        <p:spPr>
          <a:xfrm>
            <a:off x="297925" y="4323450"/>
            <a:ext cx="21222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long-term memory</a:t>
            </a:r>
            <a:endParaRPr sz="1800">
              <a:latin typeface="Source Sans Pro"/>
              <a:ea typeface="Source Sans Pro"/>
              <a:cs typeface="Source Sans Pro"/>
              <a:sym typeface="Source Sans Pro"/>
            </a:endParaRPr>
          </a:p>
        </p:txBody>
      </p:sp>
      <p:sp>
        <p:nvSpPr>
          <p:cNvPr id="508" name="Google Shape;508;p61"/>
          <p:cNvSpPr txBox="1"/>
          <p:nvPr/>
        </p:nvSpPr>
        <p:spPr>
          <a:xfrm>
            <a:off x="3510900" y="4323450"/>
            <a:ext cx="21222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short-term memory</a:t>
            </a:r>
            <a:endParaRPr sz="1800">
              <a:latin typeface="Source Sans Pro"/>
              <a:ea typeface="Source Sans Pro"/>
              <a:cs typeface="Source Sans Pro"/>
              <a:sym typeface="Source Sans Pro"/>
            </a:endParaRPr>
          </a:p>
        </p:txBody>
      </p:sp>
      <p:sp>
        <p:nvSpPr>
          <p:cNvPr id="509" name="Google Shape;509;p61"/>
          <p:cNvSpPr txBox="1"/>
          <p:nvPr/>
        </p:nvSpPr>
        <p:spPr>
          <a:xfrm>
            <a:off x="2114475" y="1728450"/>
            <a:ext cx="10791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encode</a:t>
            </a:r>
            <a:endParaRPr sz="1800">
              <a:latin typeface="Source Sans Pro"/>
              <a:ea typeface="Source Sans Pro"/>
              <a:cs typeface="Source Sans Pro"/>
              <a:sym typeface="Source Sans Pro"/>
            </a:endParaRPr>
          </a:p>
        </p:txBody>
      </p:sp>
      <p:sp>
        <p:nvSpPr>
          <p:cNvPr id="510" name="Google Shape;510;p61"/>
          <p:cNvSpPr/>
          <p:nvPr/>
        </p:nvSpPr>
        <p:spPr>
          <a:xfrm>
            <a:off x="2068200" y="2363675"/>
            <a:ext cx="1442670" cy="333237"/>
          </a:xfrm>
          <a:custGeom>
            <a:rect b="b" l="l" r="r" t="t"/>
            <a:pathLst>
              <a:path extrusionOk="0" h="20187" w="49636">
                <a:moveTo>
                  <a:pt x="49636" y="20187"/>
                </a:moveTo>
                <a:cubicBezTo>
                  <a:pt x="45200" y="16830"/>
                  <a:pt x="31292" y="405"/>
                  <a:pt x="23019" y="45"/>
                </a:cubicBezTo>
                <a:cubicBezTo>
                  <a:pt x="14746" y="-315"/>
                  <a:pt x="3837" y="15032"/>
                  <a:pt x="0" y="18029"/>
                </a:cubicBezTo>
              </a:path>
            </a:pathLst>
          </a:custGeom>
          <a:noFill/>
          <a:ln cap="flat" cmpd="sng" w="28575">
            <a:solidFill>
              <a:schemeClr val="dk2"/>
            </a:solidFill>
            <a:prstDash val="solid"/>
            <a:round/>
            <a:headEnd len="med" w="med" type="none"/>
            <a:tailEnd len="med" w="med" type="triangle"/>
          </a:ln>
        </p:spPr>
      </p:sp>
      <p:sp>
        <p:nvSpPr>
          <p:cNvPr id="511" name="Google Shape;511;p61"/>
          <p:cNvSpPr/>
          <p:nvPr/>
        </p:nvSpPr>
        <p:spPr>
          <a:xfrm flipH="1" rot="10800000">
            <a:off x="2068250" y="2947688"/>
            <a:ext cx="1204914" cy="333237"/>
          </a:xfrm>
          <a:custGeom>
            <a:rect b="b" l="l" r="r" t="t"/>
            <a:pathLst>
              <a:path extrusionOk="0" h="20187" w="49636">
                <a:moveTo>
                  <a:pt x="49636" y="20187"/>
                </a:moveTo>
                <a:cubicBezTo>
                  <a:pt x="45200" y="16830"/>
                  <a:pt x="31292" y="405"/>
                  <a:pt x="23019" y="45"/>
                </a:cubicBezTo>
                <a:cubicBezTo>
                  <a:pt x="14746" y="-315"/>
                  <a:pt x="3837" y="15032"/>
                  <a:pt x="0" y="18029"/>
                </a:cubicBezTo>
              </a:path>
            </a:pathLst>
          </a:custGeom>
          <a:noFill/>
          <a:ln cap="flat" cmpd="sng" w="28575">
            <a:solidFill>
              <a:schemeClr val="dk2"/>
            </a:solidFill>
            <a:prstDash val="solid"/>
            <a:round/>
            <a:headEnd len="med" w="med" type="triangle"/>
            <a:tailEnd len="med" w="med" type="none"/>
          </a:ln>
        </p:spPr>
      </p:sp>
      <p:sp>
        <p:nvSpPr>
          <p:cNvPr id="512" name="Google Shape;512;p61"/>
          <p:cNvSpPr txBox="1"/>
          <p:nvPr/>
        </p:nvSpPr>
        <p:spPr>
          <a:xfrm>
            <a:off x="2114475" y="3657325"/>
            <a:ext cx="10791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retrieve</a:t>
            </a:r>
            <a:endParaRPr sz="1800">
              <a:latin typeface="Source Sans Pro"/>
              <a:ea typeface="Source Sans Pro"/>
              <a:cs typeface="Source Sans Pro"/>
              <a:sym typeface="Source Sans Pro"/>
            </a:endParaRPr>
          </a:p>
        </p:txBody>
      </p:sp>
      <p:sp>
        <p:nvSpPr>
          <p:cNvPr id="513" name="Google Shape;513;p61"/>
          <p:cNvSpPr/>
          <p:nvPr/>
        </p:nvSpPr>
        <p:spPr>
          <a:xfrm>
            <a:off x="1191300" y="2239761"/>
            <a:ext cx="322500" cy="192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14" name="Google Shape;514;p61"/>
          <p:cNvSpPr/>
          <p:nvPr/>
        </p:nvSpPr>
        <p:spPr>
          <a:xfrm>
            <a:off x="1558450" y="3166011"/>
            <a:ext cx="322500" cy="192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515" name="Google Shape;515;p61"/>
          <p:cNvCxnSpPr>
            <a:stCxn id="516" idx="2"/>
            <a:endCxn id="514" idx="1"/>
          </p:cNvCxnSpPr>
          <p:nvPr/>
        </p:nvCxnSpPr>
        <p:spPr>
          <a:xfrm>
            <a:off x="998342" y="2836609"/>
            <a:ext cx="560100" cy="425700"/>
          </a:xfrm>
          <a:prstGeom prst="straightConnector1">
            <a:avLst/>
          </a:prstGeom>
          <a:noFill/>
          <a:ln cap="flat" cmpd="sng" w="19050">
            <a:solidFill>
              <a:srgbClr val="595959"/>
            </a:solidFill>
            <a:prstDash val="solid"/>
            <a:round/>
            <a:headEnd len="med" w="med" type="none"/>
            <a:tailEnd len="med" w="med" type="triangle"/>
          </a:ln>
        </p:spPr>
      </p:cxnSp>
      <p:sp>
        <p:nvSpPr>
          <p:cNvPr id="516" name="Google Shape;516;p61"/>
          <p:cNvSpPr/>
          <p:nvPr/>
        </p:nvSpPr>
        <p:spPr>
          <a:xfrm>
            <a:off x="837092" y="2644009"/>
            <a:ext cx="322500" cy="192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17" name="Google Shape;517;p61"/>
          <p:cNvSpPr/>
          <p:nvPr/>
        </p:nvSpPr>
        <p:spPr>
          <a:xfrm>
            <a:off x="1558444" y="2644009"/>
            <a:ext cx="322500" cy="1926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518" name="Google Shape;518;p61"/>
          <p:cNvCxnSpPr>
            <a:stCxn id="513" idx="2"/>
            <a:endCxn id="516" idx="0"/>
          </p:cNvCxnSpPr>
          <p:nvPr/>
        </p:nvCxnSpPr>
        <p:spPr>
          <a:xfrm flipH="1">
            <a:off x="998250" y="2432361"/>
            <a:ext cx="354300" cy="211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61"/>
          <p:cNvCxnSpPr>
            <a:stCxn id="513" idx="2"/>
            <a:endCxn id="517" idx="0"/>
          </p:cNvCxnSpPr>
          <p:nvPr/>
        </p:nvCxnSpPr>
        <p:spPr>
          <a:xfrm>
            <a:off x="1352550" y="2432361"/>
            <a:ext cx="367200" cy="211500"/>
          </a:xfrm>
          <a:prstGeom prst="straightConnector1">
            <a:avLst/>
          </a:prstGeom>
          <a:noFill/>
          <a:ln cap="flat" cmpd="sng" w="19050">
            <a:solidFill>
              <a:srgbClr val="595959"/>
            </a:solidFill>
            <a:prstDash val="solid"/>
            <a:round/>
            <a:headEnd len="med" w="med" type="none"/>
            <a:tailEnd len="med" w="med" type="triangle"/>
          </a:ln>
        </p:spPr>
      </p:cxnSp>
      <p:cxnSp>
        <p:nvCxnSpPr>
          <p:cNvPr id="520" name="Google Shape;520;p61"/>
          <p:cNvCxnSpPr>
            <a:stCxn id="514" idx="0"/>
            <a:endCxn id="517" idx="2"/>
          </p:cNvCxnSpPr>
          <p:nvPr/>
        </p:nvCxnSpPr>
        <p:spPr>
          <a:xfrm rot="10800000">
            <a:off x="1719700" y="2836611"/>
            <a:ext cx="0" cy="329400"/>
          </a:xfrm>
          <a:prstGeom prst="straightConnector1">
            <a:avLst/>
          </a:prstGeom>
          <a:noFill/>
          <a:ln cap="flat" cmpd="sng" w="19050">
            <a:solidFill>
              <a:srgbClr val="595959"/>
            </a:solidFill>
            <a:prstDash val="solid"/>
            <a:round/>
            <a:headEnd len="med" w="med" type="none"/>
            <a:tailEnd len="med" w="med" type="triangle"/>
          </a:ln>
        </p:spPr>
      </p:cxnSp>
      <p:cxnSp>
        <p:nvCxnSpPr>
          <p:cNvPr id="521" name="Google Shape;521;p61"/>
          <p:cNvCxnSpPr>
            <a:stCxn id="517" idx="1"/>
            <a:endCxn id="516" idx="3"/>
          </p:cNvCxnSpPr>
          <p:nvPr/>
        </p:nvCxnSpPr>
        <p:spPr>
          <a:xfrm rot="10800000">
            <a:off x="1159444" y="2740309"/>
            <a:ext cx="399000" cy="0"/>
          </a:xfrm>
          <a:prstGeom prst="straightConnector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Unequal Weights</a:t>
            </a:r>
            <a:endParaRPr sz="3600"/>
          </a:p>
        </p:txBody>
      </p:sp>
      <p:graphicFrame>
        <p:nvGraphicFramePr>
          <p:cNvPr id="527" name="Google Shape;527;p62"/>
          <p:cNvGraphicFramePr/>
          <p:nvPr/>
        </p:nvGraphicFramePr>
        <p:xfrm>
          <a:off x="1456075" y="1314450"/>
          <a:ext cx="3000000" cy="3000000"/>
        </p:xfrm>
        <a:graphic>
          <a:graphicData uri="http://schemas.openxmlformats.org/drawingml/2006/table">
            <a:tbl>
              <a:tblPr>
                <a:noFill/>
                <a:tableStyleId>{607BB334-F4FE-493B-9F6A-C4D0846FC298}</a:tableStyleId>
              </a:tblPr>
              <a:tblGrid>
                <a:gridCol w="1909425"/>
                <a:gridCol w="2413000"/>
                <a:gridCol w="1981375"/>
              </a:tblGrid>
              <a:tr h="381000">
                <a:tc>
                  <a:txBody>
                    <a:bodyPr>
                      <a:noAutofit/>
                    </a:bodyPr>
                    <a:lstStyle/>
                    <a:p>
                      <a:pPr indent="0" lvl="0" marL="0" rtl="0" algn="l">
                        <a:spcBef>
                          <a:spcPts val="0"/>
                        </a:spcBef>
                        <a:spcAft>
                          <a:spcPts val="0"/>
                        </a:spcAft>
                        <a:buNone/>
                      </a:pPr>
                      <a:r>
                        <a:t/>
                      </a:r>
                      <a:endParaRPr sz="2400"/>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sz="2400"/>
                        <a:t>Information</a:t>
                      </a:r>
                      <a:endParaRPr sz="2400"/>
                    </a:p>
                  </a:txBody>
                  <a:tcPr marT="91425" marB="91425" marR="91425" marL="91425"/>
                </a:tc>
                <a:tc>
                  <a:txBody>
                    <a:bodyPr>
                      <a:noAutofit/>
                    </a:bodyPr>
                    <a:lstStyle/>
                    <a:p>
                      <a:pPr indent="0" lvl="0" marL="0" rtl="0" algn="ctr">
                        <a:spcBef>
                          <a:spcPts val="0"/>
                        </a:spcBef>
                        <a:spcAft>
                          <a:spcPts val="0"/>
                        </a:spcAft>
                        <a:buNone/>
                      </a:pPr>
                      <a:r>
                        <a:rPr lang="en" sz="2400"/>
                        <a:t>Neurons</a:t>
                      </a:r>
                      <a:endParaRPr sz="2400"/>
                    </a:p>
                  </a:txBody>
                  <a:tcPr marT="91425" marB="91425" marR="91425" marL="91425"/>
                </a:tc>
              </a:tr>
              <a:tr h="381000">
                <a:tc>
                  <a:txBody>
                    <a:bodyPr>
                      <a:noAutofit/>
                    </a:bodyPr>
                    <a:lstStyle/>
                    <a:p>
                      <a:pPr indent="0" lvl="0" marL="0" rtl="0" algn="l">
                        <a:spcBef>
                          <a:spcPts val="0"/>
                        </a:spcBef>
                        <a:spcAft>
                          <a:spcPts val="0"/>
                        </a:spcAft>
                        <a:buNone/>
                      </a:pPr>
                      <a:r>
                        <a:rPr lang="en" sz="2400"/>
                        <a:t>Vision</a:t>
                      </a:r>
                      <a:endParaRPr sz="2400"/>
                    </a:p>
                  </a:txBody>
                  <a:tcPr marT="91425" marB="91425" marR="91425" marL="91425"/>
                </a:tc>
                <a:tc>
                  <a:txBody>
                    <a:bodyPr>
                      <a:noAutofit/>
                    </a:bodyPr>
                    <a:lstStyle/>
                    <a:p>
                      <a:pPr indent="0" lvl="0" marL="0" rtl="0" algn="r">
                        <a:spcBef>
                          <a:spcPts val="0"/>
                        </a:spcBef>
                        <a:spcAft>
                          <a:spcPts val="0"/>
                        </a:spcAft>
                        <a:buNone/>
                      </a:pPr>
                      <a:r>
                        <a:rPr lang="en" sz="2400"/>
                        <a:t>83%</a:t>
                      </a:r>
                      <a:endParaRPr sz="2400"/>
                    </a:p>
                  </a:txBody>
                  <a:tcPr marT="91425" marB="91425" marR="91425" marL="91425"/>
                </a:tc>
                <a:tc>
                  <a:txBody>
                    <a:bodyPr>
                      <a:noAutofit/>
                    </a:bodyPr>
                    <a:lstStyle/>
                    <a:p>
                      <a:pPr indent="0" lvl="0" marL="0" rtl="0" algn="r">
                        <a:spcBef>
                          <a:spcPts val="0"/>
                        </a:spcBef>
                        <a:spcAft>
                          <a:spcPts val="0"/>
                        </a:spcAft>
                        <a:buNone/>
                      </a:pPr>
                      <a:r>
                        <a:rPr lang="en" sz="2400"/>
                        <a:t>30%</a:t>
                      </a:r>
                      <a:endParaRPr sz="2400"/>
                    </a:p>
                  </a:txBody>
                  <a:tcPr marT="91425" marB="91425" marR="91425" marL="91425"/>
                </a:tc>
              </a:tr>
              <a:tr h="381000">
                <a:tc>
                  <a:txBody>
                    <a:bodyPr>
                      <a:noAutofit/>
                    </a:bodyPr>
                    <a:lstStyle/>
                    <a:p>
                      <a:pPr indent="0" lvl="0" marL="0" rtl="0" algn="l">
                        <a:spcBef>
                          <a:spcPts val="0"/>
                        </a:spcBef>
                        <a:spcAft>
                          <a:spcPts val="0"/>
                        </a:spcAft>
                        <a:buNone/>
                      </a:pPr>
                      <a:r>
                        <a:rPr lang="en" sz="2400"/>
                        <a:t>Hearing</a:t>
                      </a:r>
                      <a:endParaRPr sz="2400"/>
                    </a:p>
                  </a:txBody>
                  <a:tcPr marT="91425" marB="91425" marR="91425" marL="91425"/>
                </a:tc>
                <a:tc>
                  <a:txBody>
                    <a:bodyPr>
                      <a:noAutofit/>
                    </a:bodyPr>
                    <a:lstStyle/>
                    <a:p>
                      <a:pPr indent="0" lvl="0" marL="0" rtl="0" algn="r">
                        <a:spcBef>
                          <a:spcPts val="0"/>
                        </a:spcBef>
                        <a:spcAft>
                          <a:spcPts val="0"/>
                        </a:spcAft>
                        <a:buNone/>
                      </a:pPr>
                      <a:r>
                        <a:rPr lang="en" sz="2400"/>
                        <a:t>11%</a:t>
                      </a:r>
                      <a:endParaRPr sz="2400"/>
                    </a:p>
                  </a:txBody>
                  <a:tcPr marT="91425" marB="91425" marR="91425" marL="91425"/>
                </a:tc>
                <a:tc>
                  <a:txBody>
                    <a:bodyPr>
                      <a:noAutofit/>
                    </a:bodyPr>
                    <a:lstStyle/>
                    <a:p>
                      <a:pPr indent="0" lvl="0" marL="0" rtl="0" algn="r">
                        <a:spcBef>
                          <a:spcPts val="0"/>
                        </a:spcBef>
                        <a:spcAft>
                          <a:spcPts val="0"/>
                        </a:spcAft>
                        <a:buNone/>
                      </a:pPr>
                      <a:r>
                        <a:rPr lang="en" sz="2400"/>
                        <a:t>2%</a:t>
                      </a:r>
                      <a:endParaRPr sz="2400"/>
                    </a:p>
                  </a:txBody>
                  <a:tcPr marT="91425" marB="91425" marR="91425" marL="91425"/>
                </a:tc>
              </a:tr>
              <a:tr h="381000">
                <a:tc>
                  <a:txBody>
                    <a:bodyPr>
                      <a:noAutofit/>
                    </a:bodyPr>
                    <a:lstStyle/>
                    <a:p>
                      <a:pPr indent="0" lvl="0" marL="0" rtl="0" algn="l">
                        <a:spcBef>
                          <a:spcPts val="0"/>
                        </a:spcBef>
                        <a:spcAft>
                          <a:spcPts val="0"/>
                        </a:spcAft>
                        <a:buNone/>
                      </a:pPr>
                      <a:r>
                        <a:rPr lang="en" sz="2400"/>
                        <a:t>Smell</a:t>
                      </a:r>
                      <a:endParaRPr sz="2400"/>
                    </a:p>
                  </a:txBody>
                  <a:tcPr marT="91425" marB="91425" marR="91425" marL="91425"/>
                </a:tc>
                <a:tc>
                  <a:txBody>
                    <a:bodyPr>
                      <a:noAutofit/>
                    </a:bodyPr>
                    <a:lstStyle/>
                    <a:p>
                      <a:pPr indent="0" lvl="0" marL="0" rtl="0" algn="r">
                        <a:spcBef>
                          <a:spcPts val="0"/>
                        </a:spcBef>
                        <a:spcAft>
                          <a:spcPts val="0"/>
                        </a:spcAft>
                        <a:buNone/>
                      </a:pPr>
                      <a:r>
                        <a:rPr lang="en" sz="2400"/>
                        <a:t>3.5%</a:t>
                      </a:r>
                      <a:endParaRPr sz="2400"/>
                    </a:p>
                  </a:txBody>
                  <a:tcPr marT="91425" marB="91425" marR="91425" marL="91425"/>
                </a:tc>
                <a:tc rowSpan="3">
                  <a:txBody>
                    <a:bodyPr>
                      <a:noAutofit/>
                    </a:bodyPr>
                    <a:lstStyle/>
                    <a:p>
                      <a:pPr indent="0" lvl="0" marL="0" rtl="0" algn="r">
                        <a:spcBef>
                          <a:spcPts val="0"/>
                        </a:spcBef>
                        <a:spcAft>
                          <a:spcPts val="0"/>
                        </a:spcAft>
                        <a:buNone/>
                      </a:pPr>
                      <a:r>
                        <a:rPr lang="en" sz="2400"/>
                        <a:t>8%</a:t>
                      </a:r>
                      <a:endParaRPr sz="2400"/>
                    </a:p>
                  </a:txBody>
                  <a:tcPr marT="91425" marB="91425" marR="91425" marL="91425" anchor="ctr"/>
                </a:tc>
              </a:tr>
              <a:tr h="381000">
                <a:tc>
                  <a:txBody>
                    <a:bodyPr>
                      <a:noAutofit/>
                    </a:bodyPr>
                    <a:lstStyle/>
                    <a:p>
                      <a:pPr indent="0" lvl="0" marL="0" rtl="0" algn="l">
                        <a:spcBef>
                          <a:spcPts val="0"/>
                        </a:spcBef>
                        <a:spcAft>
                          <a:spcPts val="0"/>
                        </a:spcAft>
                        <a:buNone/>
                      </a:pPr>
                      <a:r>
                        <a:rPr lang="en" sz="2400"/>
                        <a:t>Touch</a:t>
                      </a:r>
                      <a:endParaRPr sz="2400"/>
                    </a:p>
                  </a:txBody>
                  <a:tcPr marT="91425" marB="91425" marR="91425" marL="91425"/>
                </a:tc>
                <a:tc>
                  <a:txBody>
                    <a:bodyPr>
                      <a:noAutofit/>
                    </a:bodyPr>
                    <a:lstStyle/>
                    <a:p>
                      <a:pPr indent="0" lvl="0" marL="0" rtl="0" algn="r">
                        <a:spcBef>
                          <a:spcPts val="0"/>
                        </a:spcBef>
                        <a:spcAft>
                          <a:spcPts val="0"/>
                        </a:spcAft>
                        <a:buNone/>
                      </a:pPr>
                      <a:r>
                        <a:rPr lang="en" sz="2400"/>
                        <a:t>1.5%</a:t>
                      </a:r>
                      <a:endParaRPr sz="2400"/>
                    </a:p>
                  </a:txBody>
                  <a:tcPr marT="91425" marB="91425" marR="91425" marL="91425"/>
                </a:tc>
                <a:tc vMerge="1"/>
              </a:tr>
              <a:tr h="381000">
                <a:tc>
                  <a:txBody>
                    <a:bodyPr>
                      <a:noAutofit/>
                    </a:bodyPr>
                    <a:lstStyle/>
                    <a:p>
                      <a:pPr indent="0" lvl="0" marL="0" rtl="0" algn="l">
                        <a:spcBef>
                          <a:spcPts val="0"/>
                        </a:spcBef>
                        <a:spcAft>
                          <a:spcPts val="0"/>
                        </a:spcAft>
                        <a:buNone/>
                      </a:pPr>
                      <a:r>
                        <a:rPr lang="en" sz="2400"/>
                        <a:t>Taste</a:t>
                      </a:r>
                      <a:endParaRPr sz="2400"/>
                    </a:p>
                  </a:txBody>
                  <a:tcPr marT="91425" marB="91425" marR="91425" marL="91425"/>
                </a:tc>
                <a:tc>
                  <a:txBody>
                    <a:bodyPr>
                      <a:noAutofit/>
                    </a:bodyPr>
                    <a:lstStyle/>
                    <a:p>
                      <a:pPr indent="0" lvl="0" marL="0" rtl="0" algn="r">
                        <a:spcBef>
                          <a:spcPts val="0"/>
                        </a:spcBef>
                        <a:spcAft>
                          <a:spcPts val="0"/>
                        </a:spcAft>
                        <a:buNone/>
                      </a:pPr>
                      <a:r>
                        <a:rPr lang="en" sz="2400"/>
                        <a:t>1%</a:t>
                      </a:r>
                      <a:endParaRPr sz="2400"/>
                    </a:p>
                  </a:txBody>
                  <a:tcPr marT="91425" marB="91425" marR="91425" marL="91425"/>
                </a:tc>
                <a:tc vMerge="1"/>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63"/>
          <p:cNvSpPr/>
          <p:nvPr/>
        </p:nvSpPr>
        <p:spPr>
          <a:xfrm>
            <a:off x="3739335" y="2073625"/>
            <a:ext cx="2434800" cy="22881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33" name="Google Shape;533;p6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Bottleneck</a:t>
            </a:r>
            <a:endParaRPr sz="3600"/>
          </a:p>
        </p:txBody>
      </p:sp>
      <p:sp>
        <p:nvSpPr>
          <p:cNvPr id="534" name="Google Shape;534;p63"/>
          <p:cNvSpPr/>
          <p:nvPr/>
        </p:nvSpPr>
        <p:spPr>
          <a:xfrm>
            <a:off x="4642460" y="2284335"/>
            <a:ext cx="1260600" cy="7530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35" name="Google Shape;535;p63"/>
          <p:cNvSpPr/>
          <p:nvPr/>
        </p:nvSpPr>
        <p:spPr>
          <a:xfrm>
            <a:off x="4642460" y="3397999"/>
            <a:ext cx="1260600" cy="7530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Source Sans Pro"/>
              <a:ea typeface="Source Sans Pro"/>
              <a:cs typeface="Source Sans Pro"/>
              <a:sym typeface="Source Sans Pro"/>
            </a:endParaRPr>
          </a:p>
        </p:txBody>
      </p:sp>
      <p:sp>
        <p:nvSpPr>
          <p:cNvPr id="536" name="Google Shape;536;p63"/>
          <p:cNvSpPr/>
          <p:nvPr/>
        </p:nvSpPr>
        <p:spPr>
          <a:xfrm>
            <a:off x="3967902" y="2994662"/>
            <a:ext cx="446100" cy="446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37" name="Google Shape;537;p63"/>
          <p:cNvSpPr/>
          <p:nvPr/>
        </p:nvSpPr>
        <p:spPr>
          <a:xfrm>
            <a:off x="6565152" y="2284358"/>
            <a:ext cx="801900" cy="75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38" name="Google Shape;538;p63"/>
          <p:cNvSpPr/>
          <p:nvPr/>
        </p:nvSpPr>
        <p:spPr>
          <a:xfrm>
            <a:off x="6565152" y="3398021"/>
            <a:ext cx="801900" cy="753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39" name="Google Shape;539;p63"/>
          <p:cNvSpPr/>
          <p:nvPr/>
        </p:nvSpPr>
        <p:spPr>
          <a:xfrm>
            <a:off x="1385738" y="2073625"/>
            <a:ext cx="1260600" cy="2288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540" name="Google Shape;540;p63"/>
          <p:cNvCxnSpPr>
            <a:stCxn id="537" idx="1"/>
            <a:endCxn id="534" idx="3"/>
          </p:cNvCxnSpPr>
          <p:nvPr/>
        </p:nvCxnSpPr>
        <p:spPr>
          <a:xfrm rot="10800000">
            <a:off x="5903052" y="2660858"/>
            <a:ext cx="662100" cy="0"/>
          </a:xfrm>
          <a:prstGeom prst="straightConnector1">
            <a:avLst/>
          </a:prstGeom>
          <a:noFill/>
          <a:ln cap="flat" cmpd="sng" w="28575">
            <a:solidFill>
              <a:schemeClr val="dk2"/>
            </a:solidFill>
            <a:prstDash val="solid"/>
            <a:round/>
            <a:headEnd len="med" w="med" type="none"/>
            <a:tailEnd len="med" w="med" type="triangle"/>
          </a:ln>
        </p:spPr>
      </p:cxnSp>
      <p:cxnSp>
        <p:nvCxnSpPr>
          <p:cNvPr id="541" name="Google Shape;541;p63"/>
          <p:cNvCxnSpPr>
            <a:stCxn id="538" idx="1"/>
            <a:endCxn id="535" idx="3"/>
          </p:cNvCxnSpPr>
          <p:nvPr/>
        </p:nvCxnSpPr>
        <p:spPr>
          <a:xfrm rot="10800000">
            <a:off x="5903052" y="3774521"/>
            <a:ext cx="662100" cy="0"/>
          </a:xfrm>
          <a:prstGeom prst="straightConnector1">
            <a:avLst/>
          </a:prstGeom>
          <a:noFill/>
          <a:ln cap="flat" cmpd="sng" w="114300">
            <a:solidFill>
              <a:schemeClr val="dk2"/>
            </a:solidFill>
            <a:prstDash val="solid"/>
            <a:round/>
            <a:headEnd len="med" w="med" type="none"/>
            <a:tailEnd len="med" w="med" type="none"/>
          </a:ln>
        </p:spPr>
      </p:cxnSp>
      <p:cxnSp>
        <p:nvCxnSpPr>
          <p:cNvPr id="542" name="Google Shape;542;p63"/>
          <p:cNvCxnSpPr>
            <a:stCxn id="534" idx="1"/>
            <a:endCxn id="536" idx="0"/>
          </p:cNvCxnSpPr>
          <p:nvPr/>
        </p:nvCxnSpPr>
        <p:spPr>
          <a:xfrm flipH="1">
            <a:off x="4190960" y="2660835"/>
            <a:ext cx="451500" cy="333900"/>
          </a:xfrm>
          <a:prstGeom prst="bentConnector2">
            <a:avLst/>
          </a:prstGeom>
          <a:noFill/>
          <a:ln cap="flat" cmpd="sng" w="28575">
            <a:solidFill>
              <a:schemeClr val="dk2"/>
            </a:solidFill>
            <a:prstDash val="solid"/>
            <a:round/>
            <a:headEnd len="med" w="med" type="none"/>
            <a:tailEnd len="med" w="med" type="triangle"/>
          </a:ln>
        </p:spPr>
      </p:cxnSp>
      <p:cxnSp>
        <p:nvCxnSpPr>
          <p:cNvPr id="543" name="Google Shape;543;p63"/>
          <p:cNvCxnSpPr>
            <a:stCxn id="535" idx="1"/>
            <a:endCxn id="536" idx="4"/>
          </p:cNvCxnSpPr>
          <p:nvPr/>
        </p:nvCxnSpPr>
        <p:spPr>
          <a:xfrm rot="10800000">
            <a:off x="4190960" y="3440899"/>
            <a:ext cx="451500" cy="333600"/>
          </a:xfrm>
          <a:prstGeom prst="bentConnector2">
            <a:avLst/>
          </a:prstGeom>
          <a:noFill/>
          <a:ln cap="flat" cmpd="sng" w="114300">
            <a:solidFill>
              <a:schemeClr val="dk2"/>
            </a:solidFill>
            <a:prstDash val="solid"/>
            <a:round/>
            <a:headEnd len="med" w="med" type="none"/>
            <a:tailEnd len="med" w="med" type="none"/>
          </a:ln>
        </p:spPr>
      </p:cxnSp>
      <p:cxnSp>
        <p:nvCxnSpPr>
          <p:cNvPr id="544" name="Google Shape;544;p63"/>
          <p:cNvCxnSpPr>
            <a:stCxn id="545" idx="1"/>
            <a:endCxn id="537" idx="3"/>
          </p:cNvCxnSpPr>
          <p:nvPr/>
        </p:nvCxnSpPr>
        <p:spPr>
          <a:xfrm rot="10800000">
            <a:off x="7367052" y="2660858"/>
            <a:ext cx="390900" cy="0"/>
          </a:xfrm>
          <a:prstGeom prst="straightConnector1">
            <a:avLst/>
          </a:prstGeom>
          <a:noFill/>
          <a:ln cap="flat" cmpd="sng" w="28575">
            <a:solidFill>
              <a:schemeClr val="dk2"/>
            </a:solidFill>
            <a:prstDash val="solid"/>
            <a:round/>
            <a:headEnd len="med" w="med" type="none"/>
            <a:tailEnd len="med" w="med" type="triangle"/>
          </a:ln>
        </p:spPr>
      </p:cxnSp>
      <p:cxnSp>
        <p:nvCxnSpPr>
          <p:cNvPr id="546" name="Google Shape;546;p63"/>
          <p:cNvCxnSpPr>
            <a:stCxn id="547" idx="1"/>
            <a:endCxn id="538" idx="3"/>
          </p:cNvCxnSpPr>
          <p:nvPr/>
        </p:nvCxnSpPr>
        <p:spPr>
          <a:xfrm rot="10800000">
            <a:off x="7367052" y="3774521"/>
            <a:ext cx="390900" cy="0"/>
          </a:xfrm>
          <a:prstGeom prst="straightConnector1">
            <a:avLst/>
          </a:prstGeom>
          <a:noFill/>
          <a:ln cap="flat" cmpd="sng" w="114300">
            <a:solidFill>
              <a:schemeClr val="dk2"/>
            </a:solidFill>
            <a:prstDash val="solid"/>
            <a:round/>
            <a:headEnd len="med" w="med" type="none"/>
            <a:tailEnd len="med" w="med" type="none"/>
          </a:ln>
        </p:spPr>
      </p:cxnSp>
      <p:sp>
        <p:nvSpPr>
          <p:cNvPr id="548" name="Google Shape;548;p63"/>
          <p:cNvSpPr txBox="1"/>
          <p:nvPr/>
        </p:nvSpPr>
        <p:spPr>
          <a:xfrm>
            <a:off x="3895625" y="1282550"/>
            <a:ext cx="2122200" cy="59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Source Sans Pro"/>
                <a:ea typeface="Source Sans Pro"/>
                <a:cs typeface="Source Sans Pro"/>
                <a:sym typeface="Source Sans Pro"/>
              </a:rPr>
              <a:t>7 ± 2</a:t>
            </a:r>
            <a:endParaRPr sz="3600">
              <a:latin typeface="Source Sans Pro"/>
              <a:ea typeface="Source Sans Pro"/>
              <a:cs typeface="Source Sans Pro"/>
              <a:sym typeface="Source Sans Pro"/>
            </a:endParaRPr>
          </a:p>
        </p:txBody>
      </p:sp>
      <p:sp>
        <p:nvSpPr>
          <p:cNvPr id="549" name="Google Shape;549;p63"/>
          <p:cNvSpPr/>
          <p:nvPr/>
        </p:nvSpPr>
        <p:spPr>
          <a:xfrm>
            <a:off x="2660474" y="2821913"/>
            <a:ext cx="1311011" cy="302805"/>
          </a:xfrm>
          <a:custGeom>
            <a:rect b="b" l="l" r="r" t="t"/>
            <a:pathLst>
              <a:path extrusionOk="0" h="20187" w="49636">
                <a:moveTo>
                  <a:pt x="49636" y="20187"/>
                </a:moveTo>
                <a:cubicBezTo>
                  <a:pt x="45200" y="16830"/>
                  <a:pt x="31292" y="405"/>
                  <a:pt x="23019" y="45"/>
                </a:cubicBezTo>
                <a:cubicBezTo>
                  <a:pt x="14746" y="-315"/>
                  <a:pt x="3837" y="15032"/>
                  <a:pt x="0" y="18029"/>
                </a:cubicBezTo>
              </a:path>
            </a:pathLst>
          </a:custGeom>
          <a:noFill/>
          <a:ln cap="flat" cmpd="sng" w="28575">
            <a:solidFill>
              <a:schemeClr val="dk2"/>
            </a:solidFill>
            <a:prstDash val="solid"/>
            <a:round/>
            <a:headEnd len="med" w="med" type="none"/>
            <a:tailEnd len="med" w="med" type="triangle"/>
          </a:ln>
        </p:spPr>
      </p:sp>
      <p:sp>
        <p:nvSpPr>
          <p:cNvPr id="550" name="Google Shape;550;p63"/>
          <p:cNvSpPr/>
          <p:nvPr/>
        </p:nvSpPr>
        <p:spPr>
          <a:xfrm flipH="1" rot="10800000">
            <a:off x="2660520" y="3352635"/>
            <a:ext cx="1094970" cy="302805"/>
          </a:xfrm>
          <a:custGeom>
            <a:rect b="b" l="l" r="r" t="t"/>
            <a:pathLst>
              <a:path extrusionOk="0" h="20187" w="49636">
                <a:moveTo>
                  <a:pt x="49636" y="20187"/>
                </a:moveTo>
                <a:cubicBezTo>
                  <a:pt x="45200" y="16830"/>
                  <a:pt x="31292" y="405"/>
                  <a:pt x="23019" y="45"/>
                </a:cubicBezTo>
                <a:cubicBezTo>
                  <a:pt x="14746" y="-315"/>
                  <a:pt x="3837" y="15032"/>
                  <a:pt x="0" y="18029"/>
                </a:cubicBezTo>
              </a:path>
            </a:pathLst>
          </a:custGeom>
          <a:noFill/>
          <a:ln cap="flat" cmpd="sng" w="28575">
            <a:solidFill>
              <a:schemeClr val="dk2"/>
            </a:solidFill>
            <a:prstDash val="solid"/>
            <a:round/>
            <a:headEnd len="med" w="med" type="triangle"/>
            <a:tailEnd len="med" w="med" type="none"/>
          </a:ln>
        </p:spPr>
      </p:sp>
      <p:sp>
        <p:nvSpPr>
          <p:cNvPr id="551" name="Google Shape;551;p63"/>
          <p:cNvSpPr/>
          <p:nvPr/>
        </p:nvSpPr>
        <p:spPr>
          <a:xfrm>
            <a:off x="1863613" y="2709310"/>
            <a:ext cx="293100" cy="1749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52" name="Google Shape;552;p63"/>
          <p:cNvSpPr/>
          <p:nvPr/>
        </p:nvSpPr>
        <p:spPr>
          <a:xfrm>
            <a:off x="2197251" y="3551015"/>
            <a:ext cx="293100" cy="1749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553" name="Google Shape;553;p63"/>
          <p:cNvCxnSpPr>
            <a:stCxn id="554" idx="2"/>
            <a:endCxn id="552" idx="1"/>
          </p:cNvCxnSpPr>
          <p:nvPr/>
        </p:nvCxnSpPr>
        <p:spPr>
          <a:xfrm>
            <a:off x="1688285" y="3251560"/>
            <a:ext cx="509100" cy="3870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63"/>
          <p:cNvSpPr/>
          <p:nvPr/>
        </p:nvSpPr>
        <p:spPr>
          <a:xfrm>
            <a:off x="1541735" y="3076660"/>
            <a:ext cx="293100" cy="1749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sp>
        <p:nvSpPr>
          <p:cNvPr id="555" name="Google Shape;555;p63"/>
          <p:cNvSpPr/>
          <p:nvPr/>
        </p:nvSpPr>
        <p:spPr>
          <a:xfrm>
            <a:off x="2197246" y="3076660"/>
            <a:ext cx="293100" cy="174900"/>
          </a:xfrm>
          <a:prstGeom prst="roundRect">
            <a:avLst>
              <a:gd fmla="val 16667" name="adj"/>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Source Sans Pro"/>
              <a:ea typeface="Source Sans Pro"/>
              <a:cs typeface="Source Sans Pro"/>
              <a:sym typeface="Source Sans Pro"/>
            </a:endParaRPr>
          </a:p>
        </p:txBody>
      </p:sp>
      <p:cxnSp>
        <p:nvCxnSpPr>
          <p:cNvPr id="556" name="Google Shape;556;p63"/>
          <p:cNvCxnSpPr>
            <a:stCxn id="551" idx="2"/>
            <a:endCxn id="554" idx="0"/>
          </p:cNvCxnSpPr>
          <p:nvPr/>
        </p:nvCxnSpPr>
        <p:spPr>
          <a:xfrm flipH="1">
            <a:off x="1688263" y="2884210"/>
            <a:ext cx="321900" cy="192600"/>
          </a:xfrm>
          <a:prstGeom prst="straightConnector1">
            <a:avLst/>
          </a:prstGeom>
          <a:noFill/>
          <a:ln cap="flat" cmpd="sng" w="19050">
            <a:solidFill>
              <a:srgbClr val="595959"/>
            </a:solidFill>
            <a:prstDash val="solid"/>
            <a:round/>
            <a:headEnd len="med" w="med" type="none"/>
            <a:tailEnd len="med" w="med" type="triangle"/>
          </a:ln>
        </p:spPr>
      </p:cxnSp>
      <p:cxnSp>
        <p:nvCxnSpPr>
          <p:cNvPr id="557" name="Google Shape;557;p63"/>
          <p:cNvCxnSpPr>
            <a:stCxn id="551" idx="2"/>
            <a:endCxn id="555" idx="0"/>
          </p:cNvCxnSpPr>
          <p:nvPr/>
        </p:nvCxnSpPr>
        <p:spPr>
          <a:xfrm>
            <a:off x="2010163" y="2884210"/>
            <a:ext cx="333600" cy="192600"/>
          </a:xfrm>
          <a:prstGeom prst="straightConnector1">
            <a:avLst/>
          </a:prstGeom>
          <a:noFill/>
          <a:ln cap="flat" cmpd="sng" w="19050">
            <a:solidFill>
              <a:srgbClr val="595959"/>
            </a:solidFill>
            <a:prstDash val="solid"/>
            <a:round/>
            <a:headEnd len="med" w="med" type="none"/>
            <a:tailEnd len="med" w="med" type="triangle"/>
          </a:ln>
        </p:spPr>
      </p:cxnSp>
      <p:cxnSp>
        <p:nvCxnSpPr>
          <p:cNvPr id="558" name="Google Shape;558;p63"/>
          <p:cNvCxnSpPr>
            <a:stCxn id="552" idx="0"/>
            <a:endCxn id="555" idx="2"/>
          </p:cNvCxnSpPr>
          <p:nvPr/>
        </p:nvCxnSpPr>
        <p:spPr>
          <a:xfrm rot="10800000">
            <a:off x="2343801" y="3251615"/>
            <a:ext cx="0" cy="2994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63"/>
          <p:cNvCxnSpPr>
            <a:stCxn id="555" idx="1"/>
            <a:endCxn id="554" idx="3"/>
          </p:cNvCxnSpPr>
          <p:nvPr/>
        </p:nvCxnSpPr>
        <p:spPr>
          <a:xfrm rot="10800000">
            <a:off x="1834846" y="3164110"/>
            <a:ext cx="362400" cy="0"/>
          </a:xfrm>
          <a:prstGeom prst="straightConnector1">
            <a:avLst/>
          </a:prstGeom>
          <a:noFill/>
          <a:ln cap="flat" cmpd="sng" w="19050">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Pitch</a:t>
            </a:r>
            <a:endParaRPr sz="3600"/>
          </a:p>
        </p:txBody>
      </p:sp>
      <p:pic>
        <p:nvPicPr>
          <p:cNvPr id="130" name="Google Shape;130;p28"/>
          <p:cNvPicPr preferRelativeResize="0"/>
          <p:nvPr/>
        </p:nvPicPr>
        <p:blipFill>
          <a:blip r:embed="rId3">
            <a:alphaModFix/>
          </a:blip>
          <a:stretch>
            <a:fillRect/>
          </a:stretch>
        </p:blipFill>
        <p:spPr>
          <a:xfrm>
            <a:off x="1159525" y="1858075"/>
            <a:ext cx="1770474" cy="1770474"/>
          </a:xfrm>
          <a:prstGeom prst="rect">
            <a:avLst/>
          </a:prstGeom>
          <a:noFill/>
          <a:ln>
            <a:noFill/>
          </a:ln>
        </p:spPr>
      </p:pic>
      <p:pic>
        <p:nvPicPr>
          <p:cNvPr id="131" name="Google Shape;131;p28"/>
          <p:cNvPicPr preferRelativeResize="0"/>
          <p:nvPr/>
        </p:nvPicPr>
        <p:blipFill>
          <a:blip r:embed="rId4">
            <a:alphaModFix/>
          </a:blip>
          <a:stretch>
            <a:fillRect/>
          </a:stretch>
        </p:blipFill>
        <p:spPr>
          <a:xfrm>
            <a:off x="3567975" y="1140238"/>
            <a:ext cx="4435026" cy="3206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Count Them All</a:t>
            </a:r>
            <a:endParaRPr sz="3600"/>
          </a:p>
        </p:txBody>
      </p:sp>
      <p:sp>
        <p:nvSpPr>
          <p:cNvPr id="565" name="Google Shape;565;p64"/>
          <p:cNvSpPr/>
          <p:nvPr/>
        </p:nvSpPr>
        <p:spPr>
          <a:xfrm>
            <a:off x="4564554" y="1314550"/>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photosynthesis</a:t>
            </a:r>
            <a:endParaRPr>
              <a:latin typeface="Source Sans Pro"/>
              <a:ea typeface="Source Sans Pro"/>
              <a:cs typeface="Source Sans Pro"/>
              <a:sym typeface="Source Sans Pro"/>
            </a:endParaRPr>
          </a:p>
        </p:txBody>
      </p:sp>
      <p:sp>
        <p:nvSpPr>
          <p:cNvPr id="566" name="Google Shape;566;p64"/>
          <p:cNvSpPr/>
          <p:nvPr/>
        </p:nvSpPr>
        <p:spPr>
          <a:xfrm>
            <a:off x="6597482" y="2567328"/>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chloroplasts</a:t>
            </a:r>
            <a:endParaRPr>
              <a:latin typeface="Source Sans Pro"/>
              <a:ea typeface="Source Sans Pro"/>
              <a:cs typeface="Source Sans Pro"/>
              <a:sym typeface="Source Sans Pro"/>
            </a:endParaRPr>
          </a:p>
        </p:txBody>
      </p:sp>
      <p:sp>
        <p:nvSpPr>
          <p:cNvPr id="567" name="Google Shape;567;p64"/>
          <p:cNvSpPr/>
          <p:nvPr/>
        </p:nvSpPr>
        <p:spPr>
          <a:xfrm>
            <a:off x="6129534" y="3830929"/>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light</a:t>
            </a:r>
            <a:endParaRPr>
              <a:latin typeface="Source Sans Pro"/>
              <a:ea typeface="Source Sans Pro"/>
              <a:cs typeface="Source Sans Pro"/>
              <a:sym typeface="Source Sans Pro"/>
            </a:endParaRPr>
          </a:p>
        </p:txBody>
      </p:sp>
      <p:sp>
        <p:nvSpPr>
          <p:cNvPr id="568" name="Google Shape;568;p64"/>
          <p:cNvSpPr/>
          <p:nvPr/>
        </p:nvSpPr>
        <p:spPr>
          <a:xfrm>
            <a:off x="5047093" y="3603483"/>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water</a:t>
            </a:r>
            <a:endParaRPr>
              <a:latin typeface="Source Sans Pro"/>
              <a:ea typeface="Source Sans Pro"/>
              <a:cs typeface="Source Sans Pro"/>
              <a:sym typeface="Source Sans Pro"/>
            </a:endParaRPr>
          </a:p>
        </p:txBody>
      </p:sp>
      <p:sp>
        <p:nvSpPr>
          <p:cNvPr id="569" name="Google Shape;569;p64"/>
          <p:cNvSpPr/>
          <p:nvPr/>
        </p:nvSpPr>
        <p:spPr>
          <a:xfrm>
            <a:off x="4086793" y="3495172"/>
            <a:ext cx="6765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CO</a:t>
            </a:r>
            <a:r>
              <a:rPr baseline="-25000" lang="en">
                <a:latin typeface="Source Sans Pro"/>
                <a:ea typeface="Source Sans Pro"/>
                <a:cs typeface="Source Sans Pro"/>
                <a:sym typeface="Source Sans Pro"/>
              </a:rPr>
              <a:t>2</a:t>
            </a:r>
            <a:endParaRPr baseline="-25000">
              <a:latin typeface="Source Sans Pro"/>
              <a:ea typeface="Source Sans Pro"/>
              <a:cs typeface="Source Sans Pro"/>
              <a:sym typeface="Source Sans Pro"/>
            </a:endParaRPr>
          </a:p>
        </p:txBody>
      </p:sp>
      <p:sp>
        <p:nvSpPr>
          <p:cNvPr id="570" name="Google Shape;570;p64"/>
          <p:cNvSpPr/>
          <p:nvPr/>
        </p:nvSpPr>
        <p:spPr>
          <a:xfrm>
            <a:off x="1106073" y="2528719"/>
            <a:ext cx="8358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glucose</a:t>
            </a:r>
            <a:endParaRPr>
              <a:latin typeface="Source Sans Pro"/>
              <a:ea typeface="Source Sans Pro"/>
              <a:cs typeface="Source Sans Pro"/>
              <a:sym typeface="Source Sans Pro"/>
            </a:endParaRPr>
          </a:p>
        </p:txBody>
      </p:sp>
      <p:sp>
        <p:nvSpPr>
          <p:cNvPr id="571" name="Google Shape;571;p64"/>
          <p:cNvSpPr/>
          <p:nvPr/>
        </p:nvSpPr>
        <p:spPr>
          <a:xfrm>
            <a:off x="2420867" y="317047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oxygen</a:t>
            </a:r>
            <a:endParaRPr>
              <a:latin typeface="Source Sans Pro"/>
              <a:ea typeface="Source Sans Pro"/>
              <a:cs typeface="Source Sans Pro"/>
              <a:sym typeface="Source Sans Pro"/>
            </a:endParaRPr>
          </a:p>
        </p:txBody>
      </p:sp>
      <p:sp>
        <p:nvSpPr>
          <p:cNvPr id="572" name="Google Shape;572;p64"/>
          <p:cNvSpPr/>
          <p:nvPr/>
        </p:nvSpPr>
        <p:spPr>
          <a:xfrm>
            <a:off x="1049513" y="444689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energy</a:t>
            </a:r>
            <a:endParaRPr>
              <a:latin typeface="Source Sans Pro"/>
              <a:ea typeface="Source Sans Pro"/>
              <a:cs typeface="Source Sans Pro"/>
              <a:sym typeface="Source Sans Pro"/>
            </a:endParaRPr>
          </a:p>
        </p:txBody>
      </p:sp>
      <p:sp>
        <p:nvSpPr>
          <p:cNvPr id="573" name="Google Shape;573;p64"/>
          <p:cNvSpPr/>
          <p:nvPr/>
        </p:nvSpPr>
        <p:spPr>
          <a:xfrm>
            <a:off x="2495981" y="4446850"/>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air</a:t>
            </a:r>
            <a:endParaRPr>
              <a:latin typeface="Source Sans Pro"/>
              <a:ea typeface="Source Sans Pro"/>
              <a:cs typeface="Source Sans Pro"/>
              <a:sym typeface="Source Sans Pro"/>
            </a:endParaRPr>
          </a:p>
        </p:txBody>
      </p:sp>
      <p:sp>
        <p:nvSpPr>
          <p:cNvPr id="574" name="Google Shape;574;p64"/>
          <p:cNvSpPr txBox="1"/>
          <p:nvPr/>
        </p:nvSpPr>
        <p:spPr>
          <a:xfrm>
            <a:off x="1875507" y="1950269"/>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produces</a:t>
            </a:r>
            <a:endParaRPr>
              <a:latin typeface="Source Sans Pro"/>
              <a:ea typeface="Source Sans Pro"/>
              <a:cs typeface="Source Sans Pro"/>
              <a:sym typeface="Source Sans Pro"/>
            </a:endParaRPr>
          </a:p>
        </p:txBody>
      </p:sp>
      <p:sp>
        <p:nvSpPr>
          <p:cNvPr id="575" name="Google Shape;575;p64"/>
          <p:cNvSpPr txBox="1"/>
          <p:nvPr/>
        </p:nvSpPr>
        <p:spPr>
          <a:xfrm>
            <a:off x="4895158" y="2281367"/>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requires</a:t>
            </a:r>
            <a:endParaRPr>
              <a:latin typeface="Source Sans Pro"/>
              <a:ea typeface="Source Sans Pro"/>
              <a:cs typeface="Source Sans Pro"/>
              <a:sym typeface="Source Sans Pro"/>
            </a:endParaRPr>
          </a:p>
        </p:txBody>
      </p:sp>
      <p:sp>
        <p:nvSpPr>
          <p:cNvPr id="576" name="Google Shape;576;p64"/>
          <p:cNvSpPr txBox="1"/>
          <p:nvPr/>
        </p:nvSpPr>
        <p:spPr>
          <a:xfrm>
            <a:off x="6871525" y="1995342"/>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occurs in</a:t>
            </a:r>
            <a:endParaRPr>
              <a:latin typeface="Source Sans Pro"/>
              <a:ea typeface="Source Sans Pro"/>
              <a:cs typeface="Source Sans Pro"/>
              <a:sym typeface="Source Sans Pro"/>
            </a:endParaRPr>
          </a:p>
        </p:txBody>
      </p:sp>
      <p:sp>
        <p:nvSpPr>
          <p:cNvPr id="577" name="Google Shape;577;p64"/>
          <p:cNvSpPr txBox="1"/>
          <p:nvPr/>
        </p:nvSpPr>
        <p:spPr>
          <a:xfrm>
            <a:off x="1049513" y="3724615"/>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stores</a:t>
            </a:r>
            <a:endParaRPr>
              <a:latin typeface="Source Sans Pro"/>
              <a:ea typeface="Source Sans Pro"/>
              <a:cs typeface="Source Sans Pro"/>
              <a:sym typeface="Source Sans Pro"/>
            </a:endParaRPr>
          </a:p>
        </p:txBody>
      </p:sp>
      <p:sp>
        <p:nvSpPr>
          <p:cNvPr id="578" name="Google Shape;578;p64"/>
          <p:cNvSpPr txBox="1"/>
          <p:nvPr/>
        </p:nvSpPr>
        <p:spPr>
          <a:xfrm>
            <a:off x="2342918" y="3747774"/>
            <a:ext cx="11046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released to</a:t>
            </a:r>
            <a:endParaRPr>
              <a:latin typeface="Source Sans Pro"/>
              <a:ea typeface="Source Sans Pro"/>
              <a:cs typeface="Source Sans Pro"/>
              <a:sym typeface="Source Sans Pro"/>
            </a:endParaRPr>
          </a:p>
        </p:txBody>
      </p:sp>
      <p:sp>
        <p:nvSpPr>
          <p:cNvPr id="579" name="Google Shape;579;p64"/>
          <p:cNvSpPr txBox="1"/>
          <p:nvPr/>
        </p:nvSpPr>
        <p:spPr>
          <a:xfrm>
            <a:off x="3709806" y="4166644"/>
            <a:ext cx="14304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absorbed from</a:t>
            </a:r>
            <a:endParaRPr>
              <a:latin typeface="Source Sans Pro"/>
              <a:ea typeface="Source Sans Pro"/>
              <a:cs typeface="Source Sans Pro"/>
              <a:sym typeface="Source Sans Pro"/>
            </a:endParaRPr>
          </a:p>
        </p:txBody>
      </p:sp>
      <p:sp>
        <p:nvSpPr>
          <p:cNvPr id="580" name="Google Shape;580;p64"/>
          <p:cNvSpPr txBox="1"/>
          <p:nvPr/>
        </p:nvSpPr>
        <p:spPr>
          <a:xfrm>
            <a:off x="6928086" y="3025935"/>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a:t>
            </a:r>
            <a:endParaRPr>
              <a:latin typeface="Source Sans Pro"/>
              <a:ea typeface="Source Sans Pro"/>
              <a:cs typeface="Source Sans Pro"/>
              <a:sym typeface="Source Sans Pro"/>
            </a:endParaRPr>
          </a:p>
        </p:txBody>
      </p:sp>
      <p:cxnSp>
        <p:nvCxnSpPr>
          <p:cNvPr id="581" name="Google Shape;581;p64"/>
          <p:cNvCxnSpPr>
            <a:stCxn id="565" idx="2"/>
            <a:endCxn id="575" idx="0"/>
          </p:cNvCxnSpPr>
          <p:nvPr/>
        </p:nvCxnSpPr>
        <p:spPr>
          <a:xfrm>
            <a:off x="5313054" y="1670350"/>
            <a:ext cx="0" cy="611100"/>
          </a:xfrm>
          <a:prstGeom prst="straightConnector1">
            <a:avLst/>
          </a:prstGeom>
          <a:noFill/>
          <a:ln cap="flat" cmpd="sng" w="28575">
            <a:solidFill>
              <a:srgbClr val="595959"/>
            </a:solidFill>
            <a:prstDash val="solid"/>
            <a:round/>
            <a:headEnd len="med" w="med" type="none"/>
            <a:tailEnd len="med" w="med" type="none"/>
          </a:ln>
        </p:spPr>
      </p:cxnSp>
      <p:cxnSp>
        <p:nvCxnSpPr>
          <p:cNvPr id="582" name="Google Shape;582;p64"/>
          <p:cNvCxnSpPr>
            <a:stCxn id="575" idx="2"/>
            <a:endCxn id="568" idx="0"/>
          </p:cNvCxnSpPr>
          <p:nvPr/>
        </p:nvCxnSpPr>
        <p:spPr>
          <a:xfrm>
            <a:off x="5313058" y="2581067"/>
            <a:ext cx="133200" cy="10224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64"/>
          <p:cNvCxnSpPr>
            <a:stCxn id="575" idx="2"/>
            <a:endCxn id="569" idx="0"/>
          </p:cNvCxnSpPr>
          <p:nvPr/>
        </p:nvCxnSpPr>
        <p:spPr>
          <a:xfrm flipH="1">
            <a:off x="4425058" y="2581067"/>
            <a:ext cx="888000" cy="9141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64"/>
          <p:cNvCxnSpPr>
            <a:stCxn id="575" idx="2"/>
            <a:endCxn id="567" idx="0"/>
          </p:cNvCxnSpPr>
          <p:nvPr/>
        </p:nvCxnSpPr>
        <p:spPr>
          <a:xfrm>
            <a:off x="5313058" y="2581067"/>
            <a:ext cx="1215900" cy="12498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64"/>
          <p:cNvCxnSpPr>
            <a:stCxn id="571" idx="2"/>
            <a:endCxn id="578" idx="0"/>
          </p:cNvCxnSpPr>
          <p:nvPr/>
        </p:nvCxnSpPr>
        <p:spPr>
          <a:xfrm>
            <a:off x="2895317" y="3526273"/>
            <a:ext cx="0" cy="221400"/>
          </a:xfrm>
          <a:prstGeom prst="straightConnector1">
            <a:avLst/>
          </a:prstGeom>
          <a:noFill/>
          <a:ln cap="flat" cmpd="sng" w="28575">
            <a:solidFill>
              <a:srgbClr val="595959"/>
            </a:solidFill>
            <a:prstDash val="solid"/>
            <a:round/>
            <a:headEnd len="med" w="med" type="none"/>
            <a:tailEnd len="med" w="med" type="none"/>
          </a:ln>
        </p:spPr>
      </p:cxnSp>
      <p:cxnSp>
        <p:nvCxnSpPr>
          <p:cNvPr id="586" name="Google Shape;586;p64"/>
          <p:cNvCxnSpPr>
            <a:stCxn id="578" idx="2"/>
            <a:endCxn id="573" idx="0"/>
          </p:cNvCxnSpPr>
          <p:nvPr/>
        </p:nvCxnSpPr>
        <p:spPr>
          <a:xfrm>
            <a:off x="2895218" y="4047474"/>
            <a:ext cx="0" cy="399300"/>
          </a:xfrm>
          <a:prstGeom prst="straightConnector1">
            <a:avLst/>
          </a:prstGeom>
          <a:noFill/>
          <a:ln cap="flat" cmpd="sng" w="28575">
            <a:solidFill>
              <a:srgbClr val="595959"/>
            </a:solidFill>
            <a:prstDash val="solid"/>
            <a:round/>
            <a:headEnd len="med" w="med" type="none"/>
            <a:tailEnd len="med" w="med" type="triangle"/>
          </a:ln>
        </p:spPr>
      </p:cxnSp>
      <p:cxnSp>
        <p:nvCxnSpPr>
          <p:cNvPr id="587" name="Google Shape;587;p64"/>
          <p:cNvCxnSpPr>
            <a:stCxn id="569" idx="2"/>
            <a:endCxn id="579" idx="0"/>
          </p:cNvCxnSpPr>
          <p:nvPr/>
        </p:nvCxnSpPr>
        <p:spPr>
          <a:xfrm>
            <a:off x="4425043" y="3850972"/>
            <a:ext cx="0" cy="315600"/>
          </a:xfrm>
          <a:prstGeom prst="straightConnector1">
            <a:avLst/>
          </a:prstGeom>
          <a:noFill/>
          <a:ln cap="flat" cmpd="sng" w="28575">
            <a:solidFill>
              <a:srgbClr val="595959"/>
            </a:solidFill>
            <a:prstDash val="solid"/>
            <a:round/>
            <a:headEnd len="med" w="med" type="none"/>
            <a:tailEnd len="med" w="med" type="none"/>
          </a:ln>
        </p:spPr>
      </p:cxnSp>
      <p:cxnSp>
        <p:nvCxnSpPr>
          <p:cNvPr id="588" name="Google Shape;588;p64"/>
          <p:cNvCxnSpPr>
            <a:stCxn id="565" idx="3"/>
            <a:endCxn id="576" idx="0"/>
          </p:cNvCxnSpPr>
          <p:nvPr/>
        </p:nvCxnSpPr>
        <p:spPr>
          <a:xfrm>
            <a:off x="6061554" y="1492450"/>
            <a:ext cx="1284300" cy="502800"/>
          </a:xfrm>
          <a:prstGeom prst="straightConnector1">
            <a:avLst/>
          </a:prstGeom>
          <a:noFill/>
          <a:ln cap="flat" cmpd="sng" w="28575">
            <a:solidFill>
              <a:srgbClr val="595959"/>
            </a:solidFill>
            <a:prstDash val="solid"/>
            <a:round/>
            <a:headEnd len="med" w="med" type="none"/>
            <a:tailEnd len="med" w="med" type="none"/>
          </a:ln>
        </p:spPr>
      </p:cxnSp>
      <p:cxnSp>
        <p:nvCxnSpPr>
          <p:cNvPr id="589" name="Google Shape;589;p64"/>
          <p:cNvCxnSpPr>
            <a:stCxn id="576" idx="2"/>
            <a:endCxn id="566" idx="0"/>
          </p:cNvCxnSpPr>
          <p:nvPr/>
        </p:nvCxnSpPr>
        <p:spPr>
          <a:xfrm>
            <a:off x="7345975" y="2295042"/>
            <a:ext cx="0" cy="272400"/>
          </a:xfrm>
          <a:prstGeom prst="straightConnector1">
            <a:avLst/>
          </a:prstGeom>
          <a:noFill/>
          <a:ln cap="flat" cmpd="sng" w="28575">
            <a:solidFill>
              <a:srgbClr val="595959"/>
            </a:solidFill>
            <a:prstDash val="solid"/>
            <a:round/>
            <a:headEnd len="med" w="med" type="none"/>
            <a:tailEnd len="med" w="med" type="triangle"/>
          </a:ln>
        </p:spPr>
      </p:cxnSp>
      <p:cxnSp>
        <p:nvCxnSpPr>
          <p:cNvPr id="590" name="Google Shape;590;p64"/>
          <p:cNvCxnSpPr>
            <a:stCxn id="566" idx="2"/>
            <a:endCxn id="580" idx="0"/>
          </p:cNvCxnSpPr>
          <p:nvPr/>
        </p:nvCxnSpPr>
        <p:spPr>
          <a:xfrm>
            <a:off x="7345982" y="2923128"/>
            <a:ext cx="0" cy="102900"/>
          </a:xfrm>
          <a:prstGeom prst="straightConnector1">
            <a:avLst/>
          </a:prstGeom>
          <a:noFill/>
          <a:ln cap="flat" cmpd="sng" w="28575">
            <a:solidFill>
              <a:srgbClr val="595959"/>
            </a:solidFill>
            <a:prstDash val="solid"/>
            <a:round/>
            <a:headEnd len="med" w="med" type="none"/>
            <a:tailEnd len="med" w="med" type="none"/>
          </a:ln>
        </p:spPr>
      </p:cxnSp>
      <p:cxnSp>
        <p:nvCxnSpPr>
          <p:cNvPr id="591" name="Google Shape;591;p64"/>
          <p:cNvCxnSpPr>
            <a:stCxn id="580" idx="2"/>
            <a:endCxn id="567" idx="0"/>
          </p:cNvCxnSpPr>
          <p:nvPr/>
        </p:nvCxnSpPr>
        <p:spPr>
          <a:xfrm flipH="1">
            <a:off x="6528786" y="3325635"/>
            <a:ext cx="817200" cy="505200"/>
          </a:xfrm>
          <a:prstGeom prst="straightConnector1">
            <a:avLst/>
          </a:prstGeom>
          <a:noFill/>
          <a:ln cap="flat" cmpd="sng" w="28575">
            <a:solidFill>
              <a:srgbClr val="595959"/>
            </a:solidFill>
            <a:prstDash val="solid"/>
            <a:round/>
            <a:headEnd len="med" w="med" type="none"/>
            <a:tailEnd len="med" w="med" type="triangle"/>
          </a:ln>
        </p:spPr>
      </p:cxnSp>
      <p:cxnSp>
        <p:nvCxnSpPr>
          <p:cNvPr id="592" name="Google Shape;592;p64"/>
          <p:cNvCxnSpPr>
            <a:stCxn id="570" idx="2"/>
            <a:endCxn id="577" idx="0"/>
          </p:cNvCxnSpPr>
          <p:nvPr/>
        </p:nvCxnSpPr>
        <p:spPr>
          <a:xfrm>
            <a:off x="1523973" y="2884519"/>
            <a:ext cx="0" cy="840000"/>
          </a:xfrm>
          <a:prstGeom prst="straightConnector1">
            <a:avLst/>
          </a:prstGeom>
          <a:noFill/>
          <a:ln cap="flat" cmpd="sng" w="28575">
            <a:solidFill>
              <a:srgbClr val="595959"/>
            </a:solidFill>
            <a:prstDash val="solid"/>
            <a:round/>
            <a:headEnd len="med" w="med" type="none"/>
            <a:tailEnd len="med" w="med" type="none"/>
          </a:ln>
        </p:spPr>
      </p:cxnSp>
      <p:cxnSp>
        <p:nvCxnSpPr>
          <p:cNvPr id="593" name="Google Shape;593;p64"/>
          <p:cNvCxnSpPr>
            <a:stCxn id="577" idx="2"/>
            <a:endCxn id="572" idx="0"/>
          </p:cNvCxnSpPr>
          <p:nvPr/>
        </p:nvCxnSpPr>
        <p:spPr>
          <a:xfrm>
            <a:off x="1523963" y="4024315"/>
            <a:ext cx="0" cy="422700"/>
          </a:xfrm>
          <a:prstGeom prst="straightConnector1">
            <a:avLst/>
          </a:prstGeom>
          <a:noFill/>
          <a:ln cap="flat" cmpd="sng" w="28575">
            <a:solidFill>
              <a:srgbClr val="595959"/>
            </a:solidFill>
            <a:prstDash val="solid"/>
            <a:round/>
            <a:headEnd len="med" w="med" type="none"/>
            <a:tailEnd len="med" w="med" type="triangle"/>
          </a:ln>
        </p:spPr>
      </p:cxnSp>
      <p:cxnSp>
        <p:nvCxnSpPr>
          <p:cNvPr id="594" name="Google Shape;594;p64"/>
          <p:cNvCxnSpPr>
            <a:endCxn id="571" idx="0"/>
          </p:cNvCxnSpPr>
          <p:nvPr/>
        </p:nvCxnSpPr>
        <p:spPr>
          <a:xfrm>
            <a:off x="2349917" y="2250073"/>
            <a:ext cx="545400" cy="920400"/>
          </a:xfrm>
          <a:prstGeom prst="straightConnector1">
            <a:avLst/>
          </a:prstGeom>
          <a:noFill/>
          <a:ln cap="flat" cmpd="sng" w="28575">
            <a:solidFill>
              <a:srgbClr val="595959"/>
            </a:solidFill>
            <a:prstDash val="solid"/>
            <a:round/>
            <a:headEnd len="med" w="med" type="none"/>
            <a:tailEnd len="med" w="med" type="triangle"/>
          </a:ln>
        </p:spPr>
      </p:cxnSp>
      <p:cxnSp>
        <p:nvCxnSpPr>
          <p:cNvPr id="595" name="Google Shape;595;p64"/>
          <p:cNvCxnSpPr>
            <a:stCxn id="565" idx="1"/>
            <a:endCxn id="574" idx="3"/>
          </p:cNvCxnSpPr>
          <p:nvPr/>
        </p:nvCxnSpPr>
        <p:spPr>
          <a:xfrm flipH="1">
            <a:off x="2824554" y="1492450"/>
            <a:ext cx="1740000" cy="607800"/>
          </a:xfrm>
          <a:prstGeom prst="straightConnector1">
            <a:avLst/>
          </a:prstGeom>
          <a:noFill/>
          <a:ln cap="flat" cmpd="sng" w="28575">
            <a:solidFill>
              <a:srgbClr val="595959"/>
            </a:solidFill>
            <a:prstDash val="solid"/>
            <a:round/>
            <a:headEnd len="med" w="med" type="none"/>
            <a:tailEnd len="med" w="med" type="none"/>
          </a:ln>
        </p:spPr>
      </p:cxnSp>
      <p:cxnSp>
        <p:nvCxnSpPr>
          <p:cNvPr id="596" name="Google Shape;596;p64"/>
          <p:cNvCxnSpPr>
            <a:stCxn id="574" idx="2"/>
            <a:endCxn id="570" idx="0"/>
          </p:cNvCxnSpPr>
          <p:nvPr/>
        </p:nvCxnSpPr>
        <p:spPr>
          <a:xfrm flipH="1">
            <a:off x="1524057" y="2249969"/>
            <a:ext cx="825900" cy="278700"/>
          </a:xfrm>
          <a:prstGeom prst="straightConnector1">
            <a:avLst/>
          </a:prstGeom>
          <a:noFill/>
          <a:ln cap="flat" cmpd="sng" w="28575">
            <a:solidFill>
              <a:srgbClr val="595959"/>
            </a:solidFill>
            <a:prstDash val="solid"/>
            <a:round/>
            <a:headEnd len="med" w="med" type="none"/>
            <a:tailEnd len="med" w="med" type="triangle"/>
          </a:ln>
        </p:spPr>
      </p:cxnSp>
      <p:cxnSp>
        <p:nvCxnSpPr>
          <p:cNvPr id="597" name="Google Shape;597;p64"/>
          <p:cNvCxnSpPr>
            <a:stCxn id="579" idx="2"/>
            <a:endCxn id="573" idx="3"/>
          </p:cNvCxnSpPr>
          <p:nvPr/>
        </p:nvCxnSpPr>
        <p:spPr>
          <a:xfrm rot="5400000">
            <a:off x="3780606" y="3980344"/>
            <a:ext cx="158400" cy="1130400"/>
          </a:xfrm>
          <a:prstGeom prst="bentConnector2">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6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Count Them All</a:t>
            </a:r>
            <a:endParaRPr sz="3600"/>
          </a:p>
        </p:txBody>
      </p:sp>
      <p:sp>
        <p:nvSpPr>
          <p:cNvPr id="603" name="Google Shape;603;p65"/>
          <p:cNvSpPr/>
          <p:nvPr/>
        </p:nvSpPr>
        <p:spPr>
          <a:xfrm>
            <a:off x="4564554" y="1314550"/>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photosynthesis</a:t>
            </a:r>
            <a:endParaRPr>
              <a:latin typeface="Source Sans Pro"/>
              <a:ea typeface="Source Sans Pro"/>
              <a:cs typeface="Source Sans Pro"/>
              <a:sym typeface="Source Sans Pro"/>
            </a:endParaRPr>
          </a:p>
        </p:txBody>
      </p:sp>
      <p:sp>
        <p:nvSpPr>
          <p:cNvPr id="604" name="Google Shape;604;p65"/>
          <p:cNvSpPr/>
          <p:nvPr/>
        </p:nvSpPr>
        <p:spPr>
          <a:xfrm>
            <a:off x="6597482" y="2567328"/>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chloroplasts</a:t>
            </a:r>
            <a:endParaRPr>
              <a:latin typeface="Source Sans Pro"/>
              <a:ea typeface="Source Sans Pro"/>
              <a:cs typeface="Source Sans Pro"/>
              <a:sym typeface="Source Sans Pro"/>
            </a:endParaRPr>
          </a:p>
        </p:txBody>
      </p:sp>
      <p:sp>
        <p:nvSpPr>
          <p:cNvPr id="605" name="Google Shape;605;p65"/>
          <p:cNvSpPr/>
          <p:nvPr/>
        </p:nvSpPr>
        <p:spPr>
          <a:xfrm>
            <a:off x="6129534" y="3830929"/>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light</a:t>
            </a:r>
            <a:endParaRPr>
              <a:latin typeface="Source Sans Pro"/>
              <a:ea typeface="Source Sans Pro"/>
              <a:cs typeface="Source Sans Pro"/>
              <a:sym typeface="Source Sans Pro"/>
            </a:endParaRPr>
          </a:p>
        </p:txBody>
      </p:sp>
      <p:sp>
        <p:nvSpPr>
          <p:cNvPr id="606" name="Google Shape;606;p65"/>
          <p:cNvSpPr/>
          <p:nvPr/>
        </p:nvSpPr>
        <p:spPr>
          <a:xfrm>
            <a:off x="5047093" y="3603483"/>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water</a:t>
            </a:r>
            <a:endParaRPr>
              <a:latin typeface="Source Sans Pro"/>
              <a:ea typeface="Source Sans Pro"/>
              <a:cs typeface="Source Sans Pro"/>
              <a:sym typeface="Source Sans Pro"/>
            </a:endParaRPr>
          </a:p>
        </p:txBody>
      </p:sp>
      <p:sp>
        <p:nvSpPr>
          <p:cNvPr id="607" name="Google Shape;607;p65"/>
          <p:cNvSpPr/>
          <p:nvPr/>
        </p:nvSpPr>
        <p:spPr>
          <a:xfrm>
            <a:off x="4086793" y="3495172"/>
            <a:ext cx="6765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CO</a:t>
            </a:r>
            <a:r>
              <a:rPr baseline="-25000" lang="en">
                <a:latin typeface="Source Sans Pro"/>
                <a:ea typeface="Source Sans Pro"/>
                <a:cs typeface="Source Sans Pro"/>
                <a:sym typeface="Source Sans Pro"/>
              </a:rPr>
              <a:t>2</a:t>
            </a:r>
            <a:endParaRPr baseline="-25000">
              <a:latin typeface="Source Sans Pro"/>
              <a:ea typeface="Source Sans Pro"/>
              <a:cs typeface="Source Sans Pro"/>
              <a:sym typeface="Source Sans Pro"/>
            </a:endParaRPr>
          </a:p>
        </p:txBody>
      </p:sp>
      <p:sp>
        <p:nvSpPr>
          <p:cNvPr id="608" name="Google Shape;608;p65"/>
          <p:cNvSpPr/>
          <p:nvPr/>
        </p:nvSpPr>
        <p:spPr>
          <a:xfrm>
            <a:off x="1106073" y="2528719"/>
            <a:ext cx="8358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glucose</a:t>
            </a:r>
            <a:endParaRPr>
              <a:latin typeface="Source Sans Pro"/>
              <a:ea typeface="Source Sans Pro"/>
              <a:cs typeface="Source Sans Pro"/>
              <a:sym typeface="Source Sans Pro"/>
            </a:endParaRPr>
          </a:p>
        </p:txBody>
      </p:sp>
      <p:sp>
        <p:nvSpPr>
          <p:cNvPr id="609" name="Google Shape;609;p65"/>
          <p:cNvSpPr/>
          <p:nvPr/>
        </p:nvSpPr>
        <p:spPr>
          <a:xfrm>
            <a:off x="2420867" y="317047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oxygen</a:t>
            </a:r>
            <a:endParaRPr>
              <a:latin typeface="Source Sans Pro"/>
              <a:ea typeface="Source Sans Pro"/>
              <a:cs typeface="Source Sans Pro"/>
              <a:sym typeface="Source Sans Pro"/>
            </a:endParaRPr>
          </a:p>
        </p:txBody>
      </p:sp>
      <p:sp>
        <p:nvSpPr>
          <p:cNvPr id="610" name="Google Shape;610;p65"/>
          <p:cNvSpPr/>
          <p:nvPr/>
        </p:nvSpPr>
        <p:spPr>
          <a:xfrm>
            <a:off x="1049513" y="444689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energy</a:t>
            </a:r>
            <a:endParaRPr>
              <a:latin typeface="Source Sans Pro"/>
              <a:ea typeface="Source Sans Pro"/>
              <a:cs typeface="Source Sans Pro"/>
              <a:sym typeface="Source Sans Pro"/>
            </a:endParaRPr>
          </a:p>
        </p:txBody>
      </p:sp>
      <p:sp>
        <p:nvSpPr>
          <p:cNvPr id="611" name="Google Shape;611;p65"/>
          <p:cNvSpPr/>
          <p:nvPr/>
        </p:nvSpPr>
        <p:spPr>
          <a:xfrm>
            <a:off x="2495981" y="4446850"/>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air</a:t>
            </a:r>
            <a:endParaRPr>
              <a:latin typeface="Source Sans Pro"/>
              <a:ea typeface="Source Sans Pro"/>
              <a:cs typeface="Source Sans Pro"/>
              <a:sym typeface="Source Sans Pro"/>
            </a:endParaRPr>
          </a:p>
        </p:txBody>
      </p:sp>
      <p:sp>
        <p:nvSpPr>
          <p:cNvPr id="612" name="Google Shape;612;p65"/>
          <p:cNvSpPr txBox="1"/>
          <p:nvPr/>
        </p:nvSpPr>
        <p:spPr>
          <a:xfrm>
            <a:off x="1875507" y="1950269"/>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produces</a:t>
            </a:r>
            <a:endParaRPr>
              <a:latin typeface="Source Sans Pro"/>
              <a:ea typeface="Source Sans Pro"/>
              <a:cs typeface="Source Sans Pro"/>
              <a:sym typeface="Source Sans Pro"/>
            </a:endParaRPr>
          </a:p>
        </p:txBody>
      </p:sp>
      <p:sp>
        <p:nvSpPr>
          <p:cNvPr id="613" name="Google Shape;613;p65"/>
          <p:cNvSpPr txBox="1"/>
          <p:nvPr/>
        </p:nvSpPr>
        <p:spPr>
          <a:xfrm>
            <a:off x="4895158" y="2281367"/>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requires</a:t>
            </a:r>
            <a:endParaRPr>
              <a:latin typeface="Source Sans Pro"/>
              <a:ea typeface="Source Sans Pro"/>
              <a:cs typeface="Source Sans Pro"/>
              <a:sym typeface="Source Sans Pro"/>
            </a:endParaRPr>
          </a:p>
        </p:txBody>
      </p:sp>
      <p:sp>
        <p:nvSpPr>
          <p:cNvPr id="614" name="Google Shape;614;p65"/>
          <p:cNvSpPr txBox="1"/>
          <p:nvPr/>
        </p:nvSpPr>
        <p:spPr>
          <a:xfrm>
            <a:off x="6871525" y="1995342"/>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occurs in</a:t>
            </a:r>
            <a:endParaRPr>
              <a:latin typeface="Source Sans Pro"/>
              <a:ea typeface="Source Sans Pro"/>
              <a:cs typeface="Source Sans Pro"/>
              <a:sym typeface="Source Sans Pro"/>
            </a:endParaRPr>
          </a:p>
        </p:txBody>
      </p:sp>
      <p:sp>
        <p:nvSpPr>
          <p:cNvPr id="615" name="Google Shape;615;p65"/>
          <p:cNvSpPr txBox="1"/>
          <p:nvPr/>
        </p:nvSpPr>
        <p:spPr>
          <a:xfrm>
            <a:off x="1049513" y="3724615"/>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stores</a:t>
            </a:r>
            <a:endParaRPr>
              <a:latin typeface="Source Sans Pro"/>
              <a:ea typeface="Source Sans Pro"/>
              <a:cs typeface="Source Sans Pro"/>
              <a:sym typeface="Source Sans Pro"/>
            </a:endParaRPr>
          </a:p>
        </p:txBody>
      </p:sp>
      <p:sp>
        <p:nvSpPr>
          <p:cNvPr id="616" name="Google Shape;616;p65"/>
          <p:cNvSpPr txBox="1"/>
          <p:nvPr/>
        </p:nvSpPr>
        <p:spPr>
          <a:xfrm>
            <a:off x="2342918" y="3747774"/>
            <a:ext cx="11046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released to</a:t>
            </a:r>
            <a:endParaRPr>
              <a:latin typeface="Source Sans Pro"/>
              <a:ea typeface="Source Sans Pro"/>
              <a:cs typeface="Source Sans Pro"/>
              <a:sym typeface="Source Sans Pro"/>
            </a:endParaRPr>
          </a:p>
        </p:txBody>
      </p:sp>
      <p:sp>
        <p:nvSpPr>
          <p:cNvPr id="617" name="Google Shape;617;p65"/>
          <p:cNvSpPr txBox="1"/>
          <p:nvPr/>
        </p:nvSpPr>
        <p:spPr>
          <a:xfrm>
            <a:off x="3709806" y="4166644"/>
            <a:ext cx="14304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absorbed from</a:t>
            </a:r>
            <a:endParaRPr>
              <a:latin typeface="Source Sans Pro"/>
              <a:ea typeface="Source Sans Pro"/>
              <a:cs typeface="Source Sans Pro"/>
              <a:sym typeface="Source Sans Pro"/>
            </a:endParaRPr>
          </a:p>
        </p:txBody>
      </p:sp>
      <p:sp>
        <p:nvSpPr>
          <p:cNvPr id="618" name="Google Shape;618;p65"/>
          <p:cNvSpPr txBox="1"/>
          <p:nvPr/>
        </p:nvSpPr>
        <p:spPr>
          <a:xfrm>
            <a:off x="6928086" y="3025935"/>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a:t>
            </a:r>
            <a:endParaRPr>
              <a:latin typeface="Source Sans Pro"/>
              <a:ea typeface="Source Sans Pro"/>
              <a:cs typeface="Source Sans Pro"/>
              <a:sym typeface="Source Sans Pro"/>
            </a:endParaRPr>
          </a:p>
        </p:txBody>
      </p:sp>
      <p:cxnSp>
        <p:nvCxnSpPr>
          <p:cNvPr id="619" name="Google Shape;619;p65"/>
          <p:cNvCxnSpPr>
            <a:stCxn id="603" idx="2"/>
            <a:endCxn id="613" idx="0"/>
          </p:cNvCxnSpPr>
          <p:nvPr/>
        </p:nvCxnSpPr>
        <p:spPr>
          <a:xfrm>
            <a:off x="5313054" y="1670350"/>
            <a:ext cx="0" cy="611100"/>
          </a:xfrm>
          <a:prstGeom prst="straightConnector1">
            <a:avLst/>
          </a:prstGeom>
          <a:noFill/>
          <a:ln cap="flat" cmpd="sng" w="28575">
            <a:solidFill>
              <a:srgbClr val="595959"/>
            </a:solidFill>
            <a:prstDash val="solid"/>
            <a:round/>
            <a:headEnd len="med" w="med" type="none"/>
            <a:tailEnd len="med" w="med" type="none"/>
          </a:ln>
        </p:spPr>
      </p:cxnSp>
      <p:cxnSp>
        <p:nvCxnSpPr>
          <p:cNvPr id="620" name="Google Shape;620;p65"/>
          <p:cNvCxnSpPr>
            <a:stCxn id="613" idx="2"/>
            <a:endCxn id="606" idx="0"/>
          </p:cNvCxnSpPr>
          <p:nvPr/>
        </p:nvCxnSpPr>
        <p:spPr>
          <a:xfrm>
            <a:off x="5313058" y="2581067"/>
            <a:ext cx="133200" cy="1022400"/>
          </a:xfrm>
          <a:prstGeom prst="straightConnector1">
            <a:avLst/>
          </a:prstGeom>
          <a:noFill/>
          <a:ln cap="flat" cmpd="sng" w="28575">
            <a:solidFill>
              <a:srgbClr val="595959"/>
            </a:solidFill>
            <a:prstDash val="solid"/>
            <a:round/>
            <a:headEnd len="med" w="med" type="none"/>
            <a:tailEnd len="med" w="med" type="triangle"/>
          </a:ln>
        </p:spPr>
      </p:cxnSp>
      <p:cxnSp>
        <p:nvCxnSpPr>
          <p:cNvPr id="621" name="Google Shape;621;p65"/>
          <p:cNvCxnSpPr>
            <a:stCxn id="613" idx="2"/>
            <a:endCxn id="607" idx="0"/>
          </p:cNvCxnSpPr>
          <p:nvPr/>
        </p:nvCxnSpPr>
        <p:spPr>
          <a:xfrm flipH="1">
            <a:off x="4425058" y="2581067"/>
            <a:ext cx="888000" cy="914100"/>
          </a:xfrm>
          <a:prstGeom prst="straightConnector1">
            <a:avLst/>
          </a:prstGeom>
          <a:noFill/>
          <a:ln cap="flat" cmpd="sng" w="28575">
            <a:solidFill>
              <a:srgbClr val="595959"/>
            </a:solidFill>
            <a:prstDash val="solid"/>
            <a:round/>
            <a:headEnd len="med" w="med" type="none"/>
            <a:tailEnd len="med" w="med" type="triangle"/>
          </a:ln>
        </p:spPr>
      </p:cxnSp>
      <p:cxnSp>
        <p:nvCxnSpPr>
          <p:cNvPr id="622" name="Google Shape;622;p65"/>
          <p:cNvCxnSpPr>
            <a:stCxn id="613" idx="2"/>
            <a:endCxn id="605" idx="0"/>
          </p:cNvCxnSpPr>
          <p:nvPr/>
        </p:nvCxnSpPr>
        <p:spPr>
          <a:xfrm>
            <a:off x="5313058" y="2581067"/>
            <a:ext cx="1215900" cy="1249800"/>
          </a:xfrm>
          <a:prstGeom prst="straightConnector1">
            <a:avLst/>
          </a:prstGeom>
          <a:noFill/>
          <a:ln cap="flat" cmpd="sng" w="28575">
            <a:solidFill>
              <a:srgbClr val="595959"/>
            </a:solidFill>
            <a:prstDash val="solid"/>
            <a:round/>
            <a:headEnd len="med" w="med" type="none"/>
            <a:tailEnd len="med" w="med" type="triangle"/>
          </a:ln>
        </p:spPr>
      </p:cxnSp>
      <p:cxnSp>
        <p:nvCxnSpPr>
          <p:cNvPr id="623" name="Google Shape;623;p65"/>
          <p:cNvCxnSpPr>
            <a:stCxn id="609" idx="2"/>
            <a:endCxn id="616" idx="0"/>
          </p:cNvCxnSpPr>
          <p:nvPr/>
        </p:nvCxnSpPr>
        <p:spPr>
          <a:xfrm>
            <a:off x="2895317" y="3526273"/>
            <a:ext cx="0" cy="221400"/>
          </a:xfrm>
          <a:prstGeom prst="straightConnector1">
            <a:avLst/>
          </a:prstGeom>
          <a:noFill/>
          <a:ln cap="flat" cmpd="sng" w="28575">
            <a:solidFill>
              <a:srgbClr val="595959"/>
            </a:solidFill>
            <a:prstDash val="solid"/>
            <a:round/>
            <a:headEnd len="med" w="med" type="none"/>
            <a:tailEnd len="med" w="med" type="none"/>
          </a:ln>
        </p:spPr>
      </p:cxnSp>
      <p:cxnSp>
        <p:nvCxnSpPr>
          <p:cNvPr id="624" name="Google Shape;624;p65"/>
          <p:cNvCxnSpPr>
            <a:stCxn id="616" idx="2"/>
            <a:endCxn id="611" idx="0"/>
          </p:cNvCxnSpPr>
          <p:nvPr/>
        </p:nvCxnSpPr>
        <p:spPr>
          <a:xfrm>
            <a:off x="2895218" y="4047474"/>
            <a:ext cx="0" cy="399300"/>
          </a:xfrm>
          <a:prstGeom prst="straightConnector1">
            <a:avLst/>
          </a:prstGeom>
          <a:noFill/>
          <a:ln cap="flat" cmpd="sng" w="28575">
            <a:solidFill>
              <a:srgbClr val="595959"/>
            </a:solidFill>
            <a:prstDash val="solid"/>
            <a:round/>
            <a:headEnd len="med" w="med" type="none"/>
            <a:tailEnd len="med" w="med" type="triangle"/>
          </a:ln>
        </p:spPr>
      </p:cxnSp>
      <p:cxnSp>
        <p:nvCxnSpPr>
          <p:cNvPr id="625" name="Google Shape;625;p65"/>
          <p:cNvCxnSpPr>
            <a:stCxn id="607" idx="2"/>
            <a:endCxn id="617" idx="0"/>
          </p:cNvCxnSpPr>
          <p:nvPr/>
        </p:nvCxnSpPr>
        <p:spPr>
          <a:xfrm>
            <a:off x="4425043" y="3850972"/>
            <a:ext cx="0" cy="315600"/>
          </a:xfrm>
          <a:prstGeom prst="straightConnector1">
            <a:avLst/>
          </a:prstGeom>
          <a:noFill/>
          <a:ln cap="flat" cmpd="sng" w="28575">
            <a:solidFill>
              <a:srgbClr val="595959"/>
            </a:solidFill>
            <a:prstDash val="solid"/>
            <a:round/>
            <a:headEnd len="med" w="med" type="none"/>
            <a:tailEnd len="med" w="med" type="none"/>
          </a:ln>
        </p:spPr>
      </p:cxnSp>
      <p:cxnSp>
        <p:nvCxnSpPr>
          <p:cNvPr id="626" name="Google Shape;626;p65"/>
          <p:cNvCxnSpPr>
            <a:stCxn id="603" idx="3"/>
            <a:endCxn id="614" idx="0"/>
          </p:cNvCxnSpPr>
          <p:nvPr/>
        </p:nvCxnSpPr>
        <p:spPr>
          <a:xfrm>
            <a:off x="6061554" y="1492450"/>
            <a:ext cx="1284300" cy="502800"/>
          </a:xfrm>
          <a:prstGeom prst="straightConnector1">
            <a:avLst/>
          </a:prstGeom>
          <a:noFill/>
          <a:ln cap="flat" cmpd="sng" w="28575">
            <a:solidFill>
              <a:srgbClr val="595959"/>
            </a:solidFill>
            <a:prstDash val="solid"/>
            <a:round/>
            <a:headEnd len="med" w="med" type="none"/>
            <a:tailEnd len="med" w="med" type="none"/>
          </a:ln>
        </p:spPr>
      </p:cxnSp>
      <p:cxnSp>
        <p:nvCxnSpPr>
          <p:cNvPr id="627" name="Google Shape;627;p65"/>
          <p:cNvCxnSpPr>
            <a:stCxn id="614" idx="2"/>
            <a:endCxn id="604" idx="0"/>
          </p:cNvCxnSpPr>
          <p:nvPr/>
        </p:nvCxnSpPr>
        <p:spPr>
          <a:xfrm>
            <a:off x="7345975" y="2295042"/>
            <a:ext cx="0" cy="272400"/>
          </a:xfrm>
          <a:prstGeom prst="straightConnector1">
            <a:avLst/>
          </a:prstGeom>
          <a:noFill/>
          <a:ln cap="flat" cmpd="sng" w="28575">
            <a:solidFill>
              <a:srgbClr val="595959"/>
            </a:solidFill>
            <a:prstDash val="solid"/>
            <a:round/>
            <a:headEnd len="med" w="med" type="none"/>
            <a:tailEnd len="med" w="med" type="triangle"/>
          </a:ln>
        </p:spPr>
      </p:cxnSp>
      <p:cxnSp>
        <p:nvCxnSpPr>
          <p:cNvPr id="628" name="Google Shape;628;p65"/>
          <p:cNvCxnSpPr>
            <a:stCxn id="604" idx="2"/>
            <a:endCxn id="618" idx="0"/>
          </p:cNvCxnSpPr>
          <p:nvPr/>
        </p:nvCxnSpPr>
        <p:spPr>
          <a:xfrm>
            <a:off x="7345982" y="2923128"/>
            <a:ext cx="0" cy="102900"/>
          </a:xfrm>
          <a:prstGeom prst="straightConnector1">
            <a:avLst/>
          </a:prstGeom>
          <a:noFill/>
          <a:ln cap="flat" cmpd="sng" w="28575">
            <a:solidFill>
              <a:srgbClr val="595959"/>
            </a:solidFill>
            <a:prstDash val="solid"/>
            <a:round/>
            <a:headEnd len="med" w="med" type="none"/>
            <a:tailEnd len="med" w="med" type="none"/>
          </a:ln>
        </p:spPr>
      </p:cxnSp>
      <p:cxnSp>
        <p:nvCxnSpPr>
          <p:cNvPr id="629" name="Google Shape;629;p65"/>
          <p:cNvCxnSpPr>
            <a:stCxn id="618" idx="2"/>
            <a:endCxn id="605" idx="0"/>
          </p:cNvCxnSpPr>
          <p:nvPr/>
        </p:nvCxnSpPr>
        <p:spPr>
          <a:xfrm flipH="1">
            <a:off x="6528786" y="3325635"/>
            <a:ext cx="817200" cy="505200"/>
          </a:xfrm>
          <a:prstGeom prst="straightConnector1">
            <a:avLst/>
          </a:prstGeom>
          <a:noFill/>
          <a:ln cap="flat" cmpd="sng" w="28575">
            <a:solidFill>
              <a:srgbClr val="595959"/>
            </a:solidFill>
            <a:prstDash val="solid"/>
            <a:round/>
            <a:headEnd len="med" w="med" type="none"/>
            <a:tailEnd len="med" w="med" type="triangle"/>
          </a:ln>
        </p:spPr>
      </p:cxnSp>
      <p:cxnSp>
        <p:nvCxnSpPr>
          <p:cNvPr id="630" name="Google Shape;630;p65"/>
          <p:cNvCxnSpPr>
            <a:stCxn id="608" idx="2"/>
            <a:endCxn id="615" idx="0"/>
          </p:cNvCxnSpPr>
          <p:nvPr/>
        </p:nvCxnSpPr>
        <p:spPr>
          <a:xfrm>
            <a:off x="1523973" y="2884519"/>
            <a:ext cx="0" cy="840000"/>
          </a:xfrm>
          <a:prstGeom prst="straightConnector1">
            <a:avLst/>
          </a:prstGeom>
          <a:noFill/>
          <a:ln cap="flat" cmpd="sng" w="28575">
            <a:solidFill>
              <a:srgbClr val="595959"/>
            </a:solidFill>
            <a:prstDash val="solid"/>
            <a:round/>
            <a:headEnd len="med" w="med" type="none"/>
            <a:tailEnd len="med" w="med" type="none"/>
          </a:ln>
        </p:spPr>
      </p:cxnSp>
      <p:cxnSp>
        <p:nvCxnSpPr>
          <p:cNvPr id="631" name="Google Shape;631;p65"/>
          <p:cNvCxnSpPr>
            <a:stCxn id="615" idx="2"/>
            <a:endCxn id="610" idx="0"/>
          </p:cNvCxnSpPr>
          <p:nvPr/>
        </p:nvCxnSpPr>
        <p:spPr>
          <a:xfrm>
            <a:off x="1523963" y="4024315"/>
            <a:ext cx="0" cy="422700"/>
          </a:xfrm>
          <a:prstGeom prst="straightConnector1">
            <a:avLst/>
          </a:prstGeom>
          <a:noFill/>
          <a:ln cap="flat" cmpd="sng" w="28575">
            <a:solidFill>
              <a:srgbClr val="595959"/>
            </a:solidFill>
            <a:prstDash val="solid"/>
            <a:round/>
            <a:headEnd len="med" w="med" type="none"/>
            <a:tailEnd len="med" w="med" type="triangle"/>
          </a:ln>
        </p:spPr>
      </p:cxnSp>
      <p:cxnSp>
        <p:nvCxnSpPr>
          <p:cNvPr id="632" name="Google Shape;632;p65"/>
          <p:cNvCxnSpPr>
            <a:endCxn id="609" idx="0"/>
          </p:cNvCxnSpPr>
          <p:nvPr/>
        </p:nvCxnSpPr>
        <p:spPr>
          <a:xfrm>
            <a:off x="2349917" y="2250073"/>
            <a:ext cx="545400" cy="920400"/>
          </a:xfrm>
          <a:prstGeom prst="straightConnector1">
            <a:avLst/>
          </a:prstGeom>
          <a:noFill/>
          <a:ln cap="flat" cmpd="sng" w="28575">
            <a:solidFill>
              <a:srgbClr val="595959"/>
            </a:solidFill>
            <a:prstDash val="solid"/>
            <a:round/>
            <a:headEnd len="med" w="med" type="none"/>
            <a:tailEnd len="med" w="med" type="triangle"/>
          </a:ln>
        </p:spPr>
      </p:cxnSp>
      <p:cxnSp>
        <p:nvCxnSpPr>
          <p:cNvPr id="633" name="Google Shape;633;p65"/>
          <p:cNvCxnSpPr>
            <a:stCxn id="603" idx="1"/>
            <a:endCxn id="612" idx="3"/>
          </p:cNvCxnSpPr>
          <p:nvPr/>
        </p:nvCxnSpPr>
        <p:spPr>
          <a:xfrm flipH="1">
            <a:off x="2824554" y="1492450"/>
            <a:ext cx="1740000" cy="607800"/>
          </a:xfrm>
          <a:prstGeom prst="straightConnector1">
            <a:avLst/>
          </a:prstGeom>
          <a:noFill/>
          <a:ln cap="flat" cmpd="sng" w="28575">
            <a:solidFill>
              <a:srgbClr val="595959"/>
            </a:solidFill>
            <a:prstDash val="solid"/>
            <a:round/>
            <a:headEnd len="med" w="med" type="none"/>
            <a:tailEnd len="med" w="med" type="none"/>
          </a:ln>
        </p:spPr>
      </p:cxnSp>
      <p:cxnSp>
        <p:nvCxnSpPr>
          <p:cNvPr id="634" name="Google Shape;634;p65"/>
          <p:cNvCxnSpPr>
            <a:stCxn id="612" idx="2"/>
            <a:endCxn id="608" idx="0"/>
          </p:cNvCxnSpPr>
          <p:nvPr/>
        </p:nvCxnSpPr>
        <p:spPr>
          <a:xfrm flipH="1">
            <a:off x="1524057" y="2249969"/>
            <a:ext cx="825900" cy="278700"/>
          </a:xfrm>
          <a:prstGeom prst="straightConnector1">
            <a:avLst/>
          </a:prstGeom>
          <a:noFill/>
          <a:ln cap="flat" cmpd="sng" w="28575">
            <a:solidFill>
              <a:srgbClr val="595959"/>
            </a:solidFill>
            <a:prstDash val="solid"/>
            <a:round/>
            <a:headEnd len="med" w="med" type="none"/>
            <a:tailEnd len="med" w="med" type="triangle"/>
          </a:ln>
        </p:spPr>
      </p:cxnSp>
      <p:cxnSp>
        <p:nvCxnSpPr>
          <p:cNvPr id="635" name="Google Shape;635;p65"/>
          <p:cNvCxnSpPr>
            <a:stCxn id="617" idx="2"/>
            <a:endCxn id="611" idx="3"/>
          </p:cNvCxnSpPr>
          <p:nvPr/>
        </p:nvCxnSpPr>
        <p:spPr>
          <a:xfrm rot="5400000">
            <a:off x="3780606" y="3980344"/>
            <a:ext cx="158400" cy="1130400"/>
          </a:xfrm>
          <a:prstGeom prst="bentConnector2">
            <a:avLst/>
          </a:prstGeom>
          <a:noFill/>
          <a:ln cap="flat" cmpd="sng" w="28575">
            <a:solidFill>
              <a:srgbClr val="595959"/>
            </a:solidFill>
            <a:prstDash val="solid"/>
            <a:round/>
            <a:headEnd len="med" w="med" type="none"/>
            <a:tailEnd len="med" w="med" type="triangle"/>
          </a:ln>
        </p:spPr>
      </p:cxnSp>
      <p:sp>
        <p:nvSpPr>
          <p:cNvPr id="636" name="Google Shape;636;p65"/>
          <p:cNvSpPr/>
          <p:nvPr/>
        </p:nvSpPr>
        <p:spPr>
          <a:xfrm>
            <a:off x="834350" y="1065775"/>
            <a:ext cx="5388900" cy="3867450"/>
          </a:xfrm>
          <a:custGeom>
            <a:rect b="b" l="l" r="r" t="t"/>
            <a:pathLst>
              <a:path extrusionOk="0" h="154698" w="215556">
                <a:moveTo>
                  <a:pt x="215556" y="0"/>
                </a:moveTo>
                <a:lnTo>
                  <a:pt x="215556" y="46331"/>
                </a:lnTo>
                <a:lnTo>
                  <a:pt x="54969" y="46724"/>
                </a:lnTo>
                <a:lnTo>
                  <a:pt x="54969" y="154698"/>
                </a:lnTo>
                <a:lnTo>
                  <a:pt x="0" y="154698"/>
                </a:lnTo>
                <a:lnTo>
                  <a:pt x="785" y="1178"/>
                </a:lnTo>
                <a:close/>
              </a:path>
            </a:pathLst>
          </a:custGeom>
          <a:noFill/>
          <a:ln cap="flat" cmpd="sng" w="38100">
            <a:solidFill>
              <a:srgbClr val="FF9900"/>
            </a:solidFill>
            <a:prstDash val="dash"/>
            <a:round/>
            <a:headEnd len="med" w="med" type="none"/>
            <a:tailEnd len="med" w="med" type="none"/>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Count Them All</a:t>
            </a:r>
            <a:endParaRPr sz="3600"/>
          </a:p>
        </p:txBody>
      </p:sp>
      <p:sp>
        <p:nvSpPr>
          <p:cNvPr id="642" name="Google Shape;642;p66"/>
          <p:cNvSpPr/>
          <p:nvPr/>
        </p:nvSpPr>
        <p:spPr>
          <a:xfrm>
            <a:off x="4564554" y="1314550"/>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photosynthesis</a:t>
            </a:r>
            <a:endParaRPr>
              <a:latin typeface="Source Sans Pro"/>
              <a:ea typeface="Source Sans Pro"/>
              <a:cs typeface="Source Sans Pro"/>
              <a:sym typeface="Source Sans Pro"/>
            </a:endParaRPr>
          </a:p>
        </p:txBody>
      </p:sp>
      <p:sp>
        <p:nvSpPr>
          <p:cNvPr id="643" name="Google Shape;643;p66"/>
          <p:cNvSpPr/>
          <p:nvPr/>
        </p:nvSpPr>
        <p:spPr>
          <a:xfrm>
            <a:off x="6597482" y="2567328"/>
            <a:ext cx="14970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chloroplasts</a:t>
            </a:r>
            <a:endParaRPr>
              <a:latin typeface="Source Sans Pro"/>
              <a:ea typeface="Source Sans Pro"/>
              <a:cs typeface="Source Sans Pro"/>
              <a:sym typeface="Source Sans Pro"/>
            </a:endParaRPr>
          </a:p>
        </p:txBody>
      </p:sp>
      <p:sp>
        <p:nvSpPr>
          <p:cNvPr id="644" name="Google Shape;644;p66"/>
          <p:cNvSpPr/>
          <p:nvPr/>
        </p:nvSpPr>
        <p:spPr>
          <a:xfrm>
            <a:off x="6129534" y="3830929"/>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light</a:t>
            </a:r>
            <a:endParaRPr>
              <a:latin typeface="Source Sans Pro"/>
              <a:ea typeface="Source Sans Pro"/>
              <a:cs typeface="Source Sans Pro"/>
              <a:sym typeface="Source Sans Pro"/>
            </a:endParaRPr>
          </a:p>
        </p:txBody>
      </p:sp>
      <p:sp>
        <p:nvSpPr>
          <p:cNvPr id="645" name="Google Shape;645;p66"/>
          <p:cNvSpPr/>
          <p:nvPr/>
        </p:nvSpPr>
        <p:spPr>
          <a:xfrm>
            <a:off x="5047093" y="3603483"/>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water</a:t>
            </a:r>
            <a:endParaRPr>
              <a:latin typeface="Source Sans Pro"/>
              <a:ea typeface="Source Sans Pro"/>
              <a:cs typeface="Source Sans Pro"/>
              <a:sym typeface="Source Sans Pro"/>
            </a:endParaRPr>
          </a:p>
        </p:txBody>
      </p:sp>
      <p:sp>
        <p:nvSpPr>
          <p:cNvPr id="646" name="Google Shape;646;p66"/>
          <p:cNvSpPr/>
          <p:nvPr/>
        </p:nvSpPr>
        <p:spPr>
          <a:xfrm>
            <a:off x="4086793" y="3495172"/>
            <a:ext cx="6765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CO</a:t>
            </a:r>
            <a:r>
              <a:rPr baseline="-25000" lang="en">
                <a:latin typeface="Source Sans Pro"/>
                <a:ea typeface="Source Sans Pro"/>
                <a:cs typeface="Source Sans Pro"/>
                <a:sym typeface="Source Sans Pro"/>
              </a:rPr>
              <a:t>2</a:t>
            </a:r>
            <a:endParaRPr baseline="-25000">
              <a:latin typeface="Source Sans Pro"/>
              <a:ea typeface="Source Sans Pro"/>
              <a:cs typeface="Source Sans Pro"/>
              <a:sym typeface="Source Sans Pro"/>
            </a:endParaRPr>
          </a:p>
        </p:txBody>
      </p:sp>
      <p:sp>
        <p:nvSpPr>
          <p:cNvPr id="647" name="Google Shape;647;p66"/>
          <p:cNvSpPr/>
          <p:nvPr/>
        </p:nvSpPr>
        <p:spPr>
          <a:xfrm>
            <a:off x="1106073" y="2528719"/>
            <a:ext cx="8358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glucose</a:t>
            </a:r>
            <a:endParaRPr>
              <a:latin typeface="Source Sans Pro"/>
              <a:ea typeface="Source Sans Pro"/>
              <a:cs typeface="Source Sans Pro"/>
              <a:sym typeface="Source Sans Pro"/>
            </a:endParaRPr>
          </a:p>
        </p:txBody>
      </p:sp>
      <p:sp>
        <p:nvSpPr>
          <p:cNvPr id="648" name="Google Shape;648;p66"/>
          <p:cNvSpPr/>
          <p:nvPr/>
        </p:nvSpPr>
        <p:spPr>
          <a:xfrm>
            <a:off x="2420867" y="317047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oxygen</a:t>
            </a:r>
            <a:endParaRPr>
              <a:latin typeface="Source Sans Pro"/>
              <a:ea typeface="Source Sans Pro"/>
              <a:cs typeface="Source Sans Pro"/>
              <a:sym typeface="Source Sans Pro"/>
            </a:endParaRPr>
          </a:p>
        </p:txBody>
      </p:sp>
      <p:sp>
        <p:nvSpPr>
          <p:cNvPr id="649" name="Google Shape;649;p66"/>
          <p:cNvSpPr/>
          <p:nvPr/>
        </p:nvSpPr>
        <p:spPr>
          <a:xfrm>
            <a:off x="1049513" y="4446893"/>
            <a:ext cx="9489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energy</a:t>
            </a:r>
            <a:endParaRPr>
              <a:latin typeface="Source Sans Pro"/>
              <a:ea typeface="Source Sans Pro"/>
              <a:cs typeface="Source Sans Pro"/>
              <a:sym typeface="Source Sans Pro"/>
            </a:endParaRPr>
          </a:p>
        </p:txBody>
      </p:sp>
      <p:sp>
        <p:nvSpPr>
          <p:cNvPr id="650" name="Google Shape;650;p66"/>
          <p:cNvSpPr/>
          <p:nvPr/>
        </p:nvSpPr>
        <p:spPr>
          <a:xfrm>
            <a:off x="2495981" y="4446850"/>
            <a:ext cx="798600" cy="355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air</a:t>
            </a:r>
            <a:endParaRPr>
              <a:latin typeface="Source Sans Pro"/>
              <a:ea typeface="Source Sans Pro"/>
              <a:cs typeface="Source Sans Pro"/>
              <a:sym typeface="Source Sans Pro"/>
            </a:endParaRPr>
          </a:p>
        </p:txBody>
      </p:sp>
      <p:sp>
        <p:nvSpPr>
          <p:cNvPr id="651" name="Google Shape;651;p66"/>
          <p:cNvSpPr txBox="1"/>
          <p:nvPr/>
        </p:nvSpPr>
        <p:spPr>
          <a:xfrm>
            <a:off x="1875507" y="1950269"/>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produces</a:t>
            </a:r>
            <a:endParaRPr>
              <a:latin typeface="Source Sans Pro"/>
              <a:ea typeface="Source Sans Pro"/>
              <a:cs typeface="Source Sans Pro"/>
              <a:sym typeface="Source Sans Pro"/>
            </a:endParaRPr>
          </a:p>
        </p:txBody>
      </p:sp>
      <p:sp>
        <p:nvSpPr>
          <p:cNvPr id="652" name="Google Shape;652;p66"/>
          <p:cNvSpPr txBox="1"/>
          <p:nvPr/>
        </p:nvSpPr>
        <p:spPr>
          <a:xfrm>
            <a:off x="4895158" y="2281367"/>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requires</a:t>
            </a:r>
            <a:endParaRPr>
              <a:latin typeface="Source Sans Pro"/>
              <a:ea typeface="Source Sans Pro"/>
              <a:cs typeface="Source Sans Pro"/>
              <a:sym typeface="Source Sans Pro"/>
            </a:endParaRPr>
          </a:p>
        </p:txBody>
      </p:sp>
      <p:sp>
        <p:nvSpPr>
          <p:cNvPr id="653" name="Google Shape;653;p66"/>
          <p:cNvSpPr txBox="1"/>
          <p:nvPr/>
        </p:nvSpPr>
        <p:spPr>
          <a:xfrm>
            <a:off x="6871525" y="1995342"/>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occurs in</a:t>
            </a:r>
            <a:endParaRPr>
              <a:latin typeface="Source Sans Pro"/>
              <a:ea typeface="Source Sans Pro"/>
              <a:cs typeface="Source Sans Pro"/>
              <a:sym typeface="Source Sans Pro"/>
            </a:endParaRPr>
          </a:p>
        </p:txBody>
      </p:sp>
      <p:sp>
        <p:nvSpPr>
          <p:cNvPr id="654" name="Google Shape;654;p66"/>
          <p:cNvSpPr txBox="1"/>
          <p:nvPr/>
        </p:nvSpPr>
        <p:spPr>
          <a:xfrm>
            <a:off x="1049513" y="3724615"/>
            <a:ext cx="9489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stores</a:t>
            </a:r>
            <a:endParaRPr>
              <a:latin typeface="Source Sans Pro"/>
              <a:ea typeface="Source Sans Pro"/>
              <a:cs typeface="Source Sans Pro"/>
              <a:sym typeface="Source Sans Pro"/>
            </a:endParaRPr>
          </a:p>
        </p:txBody>
      </p:sp>
      <p:sp>
        <p:nvSpPr>
          <p:cNvPr id="655" name="Google Shape;655;p66"/>
          <p:cNvSpPr txBox="1"/>
          <p:nvPr/>
        </p:nvSpPr>
        <p:spPr>
          <a:xfrm>
            <a:off x="2342918" y="3747774"/>
            <a:ext cx="11046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released to</a:t>
            </a:r>
            <a:endParaRPr>
              <a:latin typeface="Source Sans Pro"/>
              <a:ea typeface="Source Sans Pro"/>
              <a:cs typeface="Source Sans Pro"/>
              <a:sym typeface="Source Sans Pro"/>
            </a:endParaRPr>
          </a:p>
        </p:txBody>
      </p:sp>
      <p:sp>
        <p:nvSpPr>
          <p:cNvPr id="656" name="Google Shape;656;p66"/>
          <p:cNvSpPr txBox="1"/>
          <p:nvPr/>
        </p:nvSpPr>
        <p:spPr>
          <a:xfrm>
            <a:off x="3709806" y="4166644"/>
            <a:ext cx="14304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absorbed from</a:t>
            </a:r>
            <a:endParaRPr>
              <a:latin typeface="Source Sans Pro"/>
              <a:ea typeface="Source Sans Pro"/>
              <a:cs typeface="Source Sans Pro"/>
              <a:sym typeface="Source Sans Pro"/>
            </a:endParaRPr>
          </a:p>
        </p:txBody>
      </p:sp>
      <p:sp>
        <p:nvSpPr>
          <p:cNvPr id="657" name="Google Shape;657;p66"/>
          <p:cNvSpPr txBox="1"/>
          <p:nvPr/>
        </p:nvSpPr>
        <p:spPr>
          <a:xfrm>
            <a:off x="6928086" y="3025935"/>
            <a:ext cx="8358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absorb</a:t>
            </a:r>
            <a:endParaRPr>
              <a:latin typeface="Source Sans Pro"/>
              <a:ea typeface="Source Sans Pro"/>
              <a:cs typeface="Source Sans Pro"/>
              <a:sym typeface="Source Sans Pro"/>
            </a:endParaRPr>
          </a:p>
        </p:txBody>
      </p:sp>
      <p:cxnSp>
        <p:nvCxnSpPr>
          <p:cNvPr id="658" name="Google Shape;658;p66"/>
          <p:cNvCxnSpPr>
            <a:stCxn id="642" idx="2"/>
            <a:endCxn id="652" idx="0"/>
          </p:cNvCxnSpPr>
          <p:nvPr/>
        </p:nvCxnSpPr>
        <p:spPr>
          <a:xfrm>
            <a:off x="5313054" y="1670350"/>
            <a:ext cx="0" cy="611100"/>
          </a:xfrm>
          <a:prstGeom prst="straightConnector1">
            <a:avLst/>
          </a:prstGeom>
          <a:noFill/>
          <a:ln cap="flat" cmpd="sng" w="28575">
            <a:solidFill>
              <a:srgbClr val="595959"/>
            </a:solidFill>
            <a:prstDash val="solid"/>
            <a:round/>
            <a:headEnd len="med" w="med" type="none"/>
            <a:tailEnd len="med" w="med" type="none"/>
          </a:ln>
        </p:spPr>
      </p:cxnSp>
      <p:cxnSp>
        <p:nvCxnSpPr>
          <p:cNvPr id="659" name="Google Shape;659;p66"/>
          <p:cNvCxnSpPr>
            <a:stCxn id="652" idx="2"/>
            <a:endCxn id="645" idx="0"/>
          </p:cNvCxnSpPr>
          <p:nvPr/>
        </p:nvCxnSpPr>
        <p:spPr>
          <a:xfrm>
            <a:off x="5313058" y="2581067"/>
            <a:ext cx="133200" cy="1022400"/>
          </a:xfrm>
          <a:prstGeom prst="straightConnector1">
            <a:avLst/>
          </a:prstGeom>
          <a:noFill/>
          <a:ln cap="flat" cmpd="sng" w="28575">
            <a:solidFill>
              <a:srgbClr val="595959"/>
            </a:solidFill>
            <a:prstDash val="solid"/>
            <a:round/>
            <a:headEnd len="med" w="med" type="none"/>
            <a:tailEnd len="med" w="med" type="triangle"/>
          </a:ln>
        </p:spPr>
      </p:cxnSp>
      <p:cxnSp>
        <p:nvCxnSpPr>
          <p:cNvPr id="660" name="Google Shape;660;p66"/>
          <p:cNvCxnSpPr>
            <a:stCxn id="652" idx="2"/>
            <a:endCxn id="646" idx="0"/>
          </p:cNvCxnSpPr>
          <p:nvPr/>
        </p:nvCxnSpPr>
        <p:spPr>
          <a:xfrm flipH="1">
            <a:off x="4425058" y="2581067"/>
            <a:ext cx="888000" cy="914100"/>
          </a:xfrm>
          <a:prstGeom prst="straightConnector1">
            <a:avLst/>
          </a:prstGeom>
          <a:noFill/>
          <a:ln cap="flat" cmpd="sng" w="28575">
            <a:solidFill>
              <a:srgbClr val="595959"/>
            </a:solidFill>
            <a:prstDash val="solid"/>
            <a:round/>
            <a:headEnd len="med" w="med" type="none"/>
            <a:tailEnd len="med" w="med" type="triangle"/>
          </a:ln>
        </p:spPr>
      </p:cxnSp>
      <p:cxnSp>
        <p:nvCxnSpPr>
          <p:cNvPr id="661" name="Google Shape;661;p66"/>
          <p:cNvCxnSpPr>
            <a:stCxn id="652" idx="2"/>
            <a:endCxn id="644" idx="0"/>
          </p:cNvCxnSpPr>
          <p:nvPr/>
        </p:nvCxnSpPr>
        <p:spPr>
          <a:xfrm>
            <a:off x="5313058" y="2581067"/>
            <a:ext cx="1215900" cy="1249800"/>
          </a:xfrm>
          <a:prstGeom prst="straightConnector1">
            <a:avLst/>
          </a:prstGeom>
          <a:noFill/>
          <a:ln cap="flat" cmpd="sng" w="28575">
            <a:solidFill>
              <a:srgbClr val="595959"/>
            </a:solidFill>
            <a:prstDash val="solid"/>
            <a:round/>
            <a:headEnd len="med" w="med" type="none"/>
            <a:tailEnd len="med" w="med" type="triangle"/>
          </a:ln>
        </p:spPr>
      </p:cxnSp>
      <p:cxnSp>
        <p:nvCxnSpPr>
          <p:cNvPr id="662" name="Google Shape;662;p66"/>
          <p:cNvCxnSpPr>
            <a:stCxn id="648" idx="2"/>
            <a:endCxn id="655" idx="0"/>
          </p:cNvCxnSpPr>
          <p:nvPr/>
        </p:nvCxnSpPr>
        <p:spPr>
          <a:xfrm>
            <a:off x="2895317" y="3526273"/>
            <a:ext cx="0" cy="221400"/>
          </a:xfrm>
          <a:prstGeom prst="straightConnector1">
            <a:avLst/>
          </a:prstGeom>
          <a:noFill/>
          <a:ln cap="flat" cmpd="sng" w="28575">
            <a:solidFill>
              <a:srgbClr val="595959"/>
            </a:solidFill>
            <a:prstDash val="solid"/>
            <a:round/>
            <a:headEnd len="med" w="med" type="none"/>
            <a:tailEnd len="med" w="med" type="none"/>
          </a:ln>
        </p:spPr>
      </p:cxnSp>
      <p:cxnSp>
        <p:nvCxnSpPr>
          <p:cNvPr id="663" name="Google Shape;663;p66"/>
          <p:cNvCxnSpPr>
            <a:stCxn id="655" idx="2"/>
            <a:endCxn id="650" idx="0"/>
          </p:cNvCxnSpPr>
          <p:nvPr/>
        </p:nvCxnSpPr>
        <p:spPr>
          <a:xfrm>
            <a:off x="2895218" y="4047474"/>
            <a:ext cx="0" cy="399300"/>
          </a:xfrm>
          <a:prstGeom prst="straightConnector1">
            <a:avLst/>
          </a:prstGeom>
          <a:noFill/>
          <a:ln cap="flat" cmpd="sng" w="28575">
            <a:solidFill>
              <a:srgbClr val="595959"/>
            </a:solidFill>
            <a:prstDash val="solid"/>
            <a:round/>
            <a:headEnd len="med" w="med" type="none"/>
            <a:tailEnd len="med" w="med" type="triangle"/>
          </a:ln>
        </p:spPr>
      </p:cxnSp>
      <p:cxnSp>
        <p:nvCxnSpPr>
          <p:cNvPr id="664" name="Google Shape;664;p66"/>
          <p:cNvCxnSpPr>
            <a:stCxn id="646" idx="2"/>
            <a:endCxn id="656" idx="0"/>
          </p:cNvCxnSpPr>
          <p:nvPr/>
        </p:nvCxnSpPr>
        <p:spPr>
          <a:xfrm>
            <a:off x="4425043" y="3850972"/>
            <a:ext cx="0" cy="315600"/>
          </a:xfrm>
          <a:prstGeom prst="straightConnector1">
            <a:avLst/>
          </a:prstGeom>
          <a:noFill/>
          <a:ln cap="flat" cmpd="sng" w="28575">
            <a:solidFill>
              <a:srgbClr val="595959"/>
            </a:solidFill>
            <a:prstDash val="solid"/>
            <a:round/>
            <a:headEnd len="med" w="med" type="none"/>
            <a:tailEnd len="med" w="med" type="none"/>
          </a:ln>
        </p:spPr>
      </p:cxnSp>
      <p:cxnSp>
        <p:nvCxnSpPr>
          <p:cNvPr id="665" name="Google Shape;665;p66"/>
          <p:cNvCxnSpPr>
            <a:stCxn id="642" idx="3"/>
            <a:endCxn id="653" idx="0"/>
          </p:cNvCxnSpPr>
          <p:nvPr/>
        </p:nvCxnSpPr>
        <p:spPr>
          <a:xfrm>
            <a:off x="6061554" y="1492450"/>
            <a:ext cx="1284300" cy="502800"/>
          </a:xfrm>
          <a:prstGeom prst="straightConnector1">
            <a:avLst/>
          </a:prstGeom>
          <a:noFill/>
          <a:ln cap="flat" cmpd="sng" w="28575">
            <a:solidFill>
              <a:srgbClr val="595959"/>
            </a:solidFill>
            <a:prstDash val="solid"/>
            <a:round/>
            <a:headEnd len="med" w="med" type="none"/>
            <a:tailEnd len="med" w="med" type="none"/>
          </a:ln>
        </p:spPr>
      </p:cxnSp>
      <p:cxnSp>
        <p:nvCxnSpPr>
          <p:cNvPr id="666" name="Google Shape;666;p66"/>
          <p:cNvCxnSpPr>
            <a:stCxn id="653" idx="2"/>
            <a:endCxn id="643" idx="0"/>
          </p:cNvCxnSpPr>
          <p:nvPr/>
        </p:nvCxnSpPr>
        <p:spPr>
          <a:xfrm>
            <a:off x="7345975" y="2295042"/>
            <a:ext cx="0" cy="272400"/>
          </a:xfrm>
          <a:prstGeom prst="straightConnector1">
            <a:avLst/>
          </a:prstGeom>
          <a:noFill/>
          <a:ln cap="flat" cmpd="sng" w="28575">
            <a:solidFill>
              <a:srgbClr val="595959"/>
            </a:solidFill>
            <a:prstDash val="solid"/>
            <a:round/>
            <a:headEnd len="med" w="med" type="none"/>
            <a:tailEnd len="med" w="med" type="triangle"/>
          </a:ln>
        </p:spPr>
      </p:cxnSp>
      <p:cxnSp>
        <p:nvCxnSpPr>
          <p:cNvPr id="667" name="Google Shape;667;p66"/>
          <p:cNvCxnSpPr>
            <a:stCxn id="643" idx="2"/>
            <a:endCxn id="657" idx="0"/>
          </p:cNvCxnSpPr>
          <p:nvPr/>
        </p:nvCxnSpPr>
        <p:spPr>
          <a:xfrm>
            <a:off x="7345982" y="2923128"/>
            <a:ext cx="0" cy="102900"/>
          </a:xfrm>
          <a:prstGeom prst="straightConnector1">
            <a:avLst/>
          </a:prstGeom>
          <a:noFill/>
          <a:ln cap="flat" cmpd="sng" w="28575">
            <a:solidFill>
              <a:srgbClr val="595959"/>
            </a:solidFill>
            <a:prstDash val="solid"/>
            <a:round/>
            <a:headEnd len="med" w="med" type="none"/>
            <a:tailEnd len="med" w="med" type="none"/>
          </a:ln>
        </p:spPr>
      </p:cxnSp>
      <p:cxnSp>
        <p:nvCxnSpPr>
          <p:cNvPr id="668" name="Google Shape;668;p66"/>
          <p:cNvCxnSpPr>
            <a:stCxn id="657" idx="2"/>
            <a:endCxn id="644" idx="0"/>
          </p:cNvCxnSpPr>
          <p:nvPr/>
        </p:nvCxnSpPr>
        <p:spPr>
          <a:xfrm flipH="1">
            <a:off x="6528786" y="3325635"/>
            <a:ext cx="817200" cy="5052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66"/>
          <p:cNvCxnSpPr>
            <a:stCxn id="647" idx="2"/>
            <a:endCxn id="654" idx="0"/>
          </p:cNvCxnSpPr>
          <p:nvPr/>
        </p:nvCxnSpPr>
        <p:spPr>
          <a:xfrm>
            <a:off x="1523973" y="2884519"/>
            <a:ext cx="0" cy="840000"/>
          </a:xfrm>
          <a:prstGeom prst="straightConnector1">
            <a:avLst/>
          </a:prstGeom>
          <a:noFill/>
          <a:ln cap="flat" cmpd="sng" w="28575">
            <a:solidFill>
              <a:srgbClr val="595959"/>
            </a:solidFill>
            <a:prstDash val="solid"/>
            <a:round/>
            <a:headEnd len="med" w="med" type="none"/>
            <a:tailEnd len="med" w="med" type="none"/>
          </a:ln>
        </p:spPr>
      </p:cxnSp>
      <p:cxnSp>
        <p:nvCxnSpPr>
          <p:cNvPr id="670" name="Google Shape;670;p66"/>
          <p:cNvCxnSpPr>
            <a:stCxn id="654" idx="2"/>
            <a:endCxn id="649" idx="0"/>
          </p:cNvCxnSpPr>
          <p:nvPr/>
        </p:nvCxnSpPr>
        <p:spPr>
          <a:xfrm>
            <a:off x="1523963" y="4024315"/>
            <a:ext cx="0" cy="4227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66"/>
          <p:cNvCxnSpPr>
            <a:endCxn id="648" idx="0"/>
          </p:cNvCxnSpPr>
          <p:nvPr/>
        </p:nvCxnSpPr>
        <p:spPr>
          <a:xfrm>
            <a:off x="2349917" y="2250073"/>
            <a:ext cx="545400" cy="9204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66"/>
          <p:cNvCxnSpPr>
            <a:stCxn id="642" idx="1"/>
            <a:endCxn id="651" idx="3"/>
          </p:cNvCxnSpPr>
          <p:nvPr/>
        </p:nvCxnSpPr>
        <p:spPr>
          <a:xfrm flipH="1">
            <a:off x="2824554" y="1492450"/>
            <a:ext cx="1740000" cy="607800"/>
          </a:xfrm>
          <a:prstGeom prst="straightConnector1">
            <a:avLst/>
          </a:prstGeom>
          <a:noFill/>
          <a:ln cap="flat" cmpd="sng" w="28575">
            <a:solidFill>
              <a:srgbClr val="595959"/>
            </a:solidFill>
            <a:prstDash val="solid"/>
            <a:round/>
            <a:headEnd len="med" w="med" type="none"/>
            <a:tailEnd len="med" w="med" type="none"/>
          </a:ln>
        </p:spPr>
      </p:cxnSp>
      <p:cxnSp>
        <p:nvCxnSpPr>
          <p:cNvPr id="673" name="Google Shape;673;p66"/>
          <p:cNvCxnSpPr>
            <a:stCxn id="651" idx="2"/>
            <a:endCxn id="647" idx="0"/>
          </p:cNvCxnSpPr>
          <p:nvPr/>
        </p:nvCxnSpPr>
        <p:spPr>
          <a:xfrm flipH="1">
            <a:off x="1524057" y="2249969"/>
            <a:ext cx="825900" cy="2787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66"/>
          <p:cNvCxnSpPr>
            <a:stCxn id="656" idx="2"/>
            <a:endCxn id="650" idx="3"/>
          </p:cNvCxnSpPr>
          <p:nvPr/>
        </p:nvCxnSpPr>
        <p:spPr>
          <a:xfrm rot="5400000">
            <a:off x="3780606" y="3980344"/>
            <a:ext cx="158400" cy="1130400"/>
          </a:xfrm>
          <a:prstGeom prst="bentConnector2">
            <a:avLst/>
          </a:prstGeom>
          <a:noFill/>
          <a:ln cap="flat" cmpd="sng" w="28575">
            <a:solidFill>
              <a:srgbClr val="595959"/>
            </a:solidFill>
            <a:prstDash val="solid"/>
            <a:round/>
            <a:headEnd len="med" w="med" type="none"/>
            <a:tailEnd len="med" w="med" type="triangle"/>
          </a:ln>
        </p:spPr>
      </p:cxnSp>
      <p:sp>
        <p:nvSpPr>
          <p:cNvPr id="675" name="Google Shape;675;p66"/>
          <p:cNvSpPr/>
          <p:nvPr/>
        </p:nvSpPr>
        <p:spPr>
          <a:xfrm>
            <a:off x="834350" y="1065775"/>
            <a:ext cx="5388900" cy="3867450"/>
          </a:xfrm>
          <a:custGeom>
            <a:rect b="b" l="l" r="r" t="t"/>
            <a:pathLst>
              <a:path extrusionOk="0" h="154698" w="215556">
                <a:moveTo>
                  <a:pt x="215556" y="0"/>
                </a:moveTo>
                <a:lnTo>
                  <a:pt x="215556" y="46331"/>
                </a:lnTo>
                <a:lnTo>
                  <a:pt x="54969" y="46724"/>
                </a:lnTo>
                <a:lnTo>
                  <a:pt x="54969" y="154698"/>
                </a:lnTo>
                <a:lnTo>
                  <a:pt x="0" y="154698"/>
                </a:lnTo>
                <a:lnTo>
                  <a:pt x="785" y="1178"/>
                </a:lnTo>
                <a:close/>
              </a:path>
            </a:pathLst>
          </a:custGeom>
          <a:noFill/>
          <a:ln cap="flat" cmpd="sng" w="38100">
            <a:solidFill>
              <a:srgbClr val="FF9900"/>
            </a:solidFill>
            <a:prstDash val="dash"/>
            <a:round/>
            <a:headEnd len="med" w="med" type="none"/>
            <a:tailEnd len="med" w="med" type="none"/>
          </a:ln>
        </p:spPr>
      </p:sp>
      <p:sp>
        <p:nvSpPr>
          <p:cNvPr id="676" name="Google Shape;676;p66"/>
          <p:cNvSpPr/>
          <p:nvPr/>
        </p:nvSpPr>
        <p:spPr>
          <a:xfrm>
            <a:off x="1884650" y="1972975"/>
            <a:ext cx="1678500" cy="2964400"/>
          </a:xfrm>
          <a:custGeom>
            <a:rect b="b" l="l" r="r" t="t"/>
            <a:pathLst>
              <a:path extrusionOk="0" h="118576" w="67140">
                <a:moveTo>
                  <a:pt x="0" y="0"/>
                </a:moveTo>
                <a:lnTo>
                  <a:pt x="0" y="16491"/>
                </a:lnTo>
                <a:lnTo>
                  <a:pt x="17276" y="16491"/>
                </a:lnTo>
                <a:lnTo>
                  <a:pt x="17276" y="118576"/>
                </a:lnTo>
                <a:lnTo>
                  <a:pt x="67140" y="118576"/>
                </a:lnTo>
                <a:lnTo>
                  <a:pt x="67140" y="0"/>
                </a:lnTo>
                <a:close/>
              </a:path>
            </a:pathLst>
          </a:custGeom>
          <a:noFill/>
          <a:ln cap="flat" cmpd="sng" w="28575">
            <a:solidFill>
              <a:srgbClr val="6AA84F"/>
            </a:solidFill>
            <a:prstDash val="dash"/>
            <a:round/>
            <a:headEnd len="med" w="med" type="none"/>
            <a:tailEnd len="med" w="med" type="none"/>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680" name="Shape 680"/>
        <p:cNvGrpSpPr/>
        <p:nvPr/>
      </p:nvGrpSpPr>
      <p:grpSpPr>
        <a:xfrm>
          <a:off x="0" y="0"/>
          <a:ext cx="0" cy="0"/>
          <a:chOff x="0" y="0"/>
          <a:chExt cx="0" cy="0"/>
        </a:xfrm>
      </p:grpSpPr>
      <p:sp>
        <p:nvSpPr>
          <p:cNvPr id="681" name="Google Shape;681;p67"/>
          <p:cNvSpPr txBox="1"/>
          <p:nvPr/>
        </p:nvSpPr>
        <p:spPr>
          <a:xfrm>
            <a:off x="1690950" y="2241900"/>
            <a:ext cx="5762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Source Sans Pro"/>
                <a:ea typeface="Source Sans Pro"/>
                <a:cs typeface="Source Sans Pro"/>
                <a:sym typeface="Source Sans Pro"/>
              </a:rPr>
              <a:t>It’s Not Just About Brains</a:t>
            </a:r>
            <a:endParaRPr i="1" sz="3600">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Motivation</a:t>
            </a:r>
            <a:endParaRPr sz="3600"/>
          </a:p>
        </p:txBody>
      </p:sp>
      <p:graphicFrame>
        <p:nvGraphicFramePr>
          <p:cNvPr id="687" name="Google Shape;687;p68"/>
          <p:cNvGraphicFramePr/>
          <p:nvPr/>
        </p:nvGraphicFramePr>
        <p:xfrm>
          <a:off x="952500" y="1892325"/>
          <a:ext cx="3000000" cy="3000000"/>
        </p:xfrm>
        <a:graphic>
          <a:graphicData uri="http://schemas.openxmlformats.org/drawingml/2006/table">
            <a:tbl>
              <a:tblPr>
                <a:noFill/>
                <a:tableStyleId>{607BB334-F4FE-493B-9F6A-C4D0846FC298}</a:tableStyleId>
              </a:tblPr>
              <a:tblGrid>
                <a:gridCol w="2108825"/>
                <a:gridCol w="5130175"/>
              </a:tblGrid>
              <a:tr h="381000">
                <a:tc>
                  <a:txBody>
                    <a:bodyPr>
                      <a:noAutofit/>
                    </a:bodyPr>
                    <a:lstStyle/>
                    <a:p>
                      <a:pPr indent="0" lvl="0" marL="0" rtl="0" algn="l">
                        <a:spcBef>
                          <a:spcPts val="0"/>
                        </a:spcBef>
                        <a:spcAft>
                          <a:spcPts val="0"/>
                        </a:spcAft>
                        <a:buNone/>
                      </a:pPr>
                      <a:r>
                        <a:rPr lang="en" sz="2400"/>
                        <a:t>Intrinsic</a:t>
                      </a:r>
                      <a:endParaRPr sz="2400"/>
                    </a:p>
                  </a:txBody>
                  <a:tcPr marT="91425" marB="91425" marR="91425" marL="91425"/>
                </a:tc>
                <a:tc>
                  <a:txBody>
                    <a:bodyPr>
                      <a:noAutofit/>
                    </a:bodyPr>
                    <a:lstStyle/>
                    <a:p>
                      <a:pPr indent="0" lvl="0" marL="0" rtl="0" algn="l">
                        <a:spcBef>
                          <a:spcPts val="0"/>
                        </a:spcBef>
                        <a:spcAft>
                          <a:spcPts val="0"/>
                        </a:spcAft>
                        <a:buNone/>
                      </a:pPr>
                      <a:r>
                        <a:rPr lang="en" sz="2400"/>
                        <a:t>Doing this for my own reasons</a:t>
                      </a:r>
                      <a:endParaRPr sz="2400"/>
                    </a:p>
                    <a:p>
                      <a:pPr indent="0" lvl="0" marL="0" rtl="0" algn="l">
                        <a:spcBef>
                          <a:spcPts val="0"/>
                        </a:spcBef>
                        <a:spcAft>
                          <a:spcPts val="0"/>
                        </a:spcAft>
                        <a:buNone/>
                      </a:pPr>
                      <a:r>
                        <a:t/>
                      </a:r>
                      <a:endParaRPr sz="2400"/>
                    </a:p>
                  </a:txBody>
                  <a:tcPr marT="91425" marB="91425" marR="91425" marL="91425"/>
                </a:tc>
              </a:tr>
              <a:tr h="381000">
                <a:tc>
                  <a:txBody>
                    <a:bodyPr>
                      <a:noAutofit/>
                    </a:bodyPr>
                    <a:lstStyle/>
                    <a:p>
                      <a:pPr indent="0" lvl="0" marL="0" rtl="0" algn="l">
                        <a:spcBef>
                          <a:spcPts val="0"/>
                        </a:spcBef>
                        <a:spcAft>
                          <a:spcPts val="0"/>
                        </a:spcAft>
                        <a:buNone/>
                      </a:pPr>
                      <a:r>
                        <a:rPr lang="en" sz="2400"/>
                        <a:t>Extrinsic</a:t>
                      </a:r>
                      <a:endParaRPr sz="2400"/>
                    </a:p>
                  </a:txBody>
                  <a:tcPr marT="91425" marB="91425" marR="91425" marL="91425"/>
                </a:tc>
                <a:tc>
                  <a:txBody>
                    <a:bodyPr>
                      <a:noAutofit/>
                    </a:bodyPr>
                    <a:lstStyle/>
                    <a:p>
                      <a:pPr indent="0" lvl="0" marL="0" rtl="0" algn="l">
                        <a:spcBef>
                          <a:spcPts val="0"/>
                        </a:spcBef>
                        <a:spcAft>
                          <a:spcPts val="0"/>
                        </a:spcAft>
                        <a:buNone/>
                      </a:pPr>
                      <a:r>
                        <a:rPr lang="en" sz="2400"/>
                        <a:t>Doing this because I have to</a:t>
                      </a:r>
                      <a:endParaRPr sz="2400"/>
                    </a:p>
                    <a:p>
                      <a:pPr indent="0" lvl="0" marL="0" rtl="0" algn="l">
                        <a:spcBef>
                          <a:spcPts val="0"/>
                        </a:spcBef>
                        <a:spcAft>
                          <a:spcPts val="0"/>
                        </a:spcAft>
                        <a:buNone/>
                      </a:pPr>
                      <a:r>
                        <a:t/>
                      </a:r>
                      <a:endParaRPr sz="2400"/>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6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Positive: Self-Efficacy</a:t>
            </a:r>
            <a:endParaRPr sz="3600"/>
          </a:p>
        </p:txBody>
      </p:sp>
      <p:pic>
        <p:nvPicPr>
          <p:cNvPr id="693" name="Google Shape;693;p69"/>
          <p:cNvPicPr preferRelativeResize="0"/>
          <p:nvPr/>
        </p:nvPicPr>
        <p:blipFill>
          <a:blip r:embed="rId3">
            <a:alphaModFix/>
          </a:blip>
          <a:stretch>
            <a:fillRect/>
          </a:stretch>
        </p:blipFill>
        <p:spPr>
          <a:xfrm>
            <a:off x="464099" y="1304825"/>
            <a:ext cx="2361198" cy="3453294"/>
          </a:xfrm>
          <a:prstGeom prst="rect">
            <a:avLst/>
          </a:prstGeom>
          <a:noFill/>
          <a:ln>
            <a:noFill/>
          </a:ln>
        </p:spPr>
      </p:pic>
      <p:sp>
        <p:nvSpPr>
          <p:cNvPr id="694" name="Google Shape;694;p69"/>
          <p:cNvSpPr txBox="1"/>
          <p:nvPr/>
        </p:nvSpPr>
        <p:spPr>
          <a:xfrm>
            <a:off x="39814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I am in control of my own life.</a:t>
            </a:r>
            <a:endParaRPr sz="3000">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7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Positive: Utility</a:t>
            </a:r>
            <a:endParaRPr sz="3600"/>
          </a:p>
        </p:txBody>
      </p:sp>
      <p:pic>
        <p:nvPicPr>
          <p:cNvPr id="700" name="Google Shape;700;p70"/>
          <p:cNvPicPr preferRelativeResize="0"/>
          <p:nvPr/>
        </p:nvPicPr>
        <p:blipFill>
          <a:blip r:embed="rId3">
            <a:alphaModFix/>
          </a:blip>
          <a:stretch>
            <a:fillRect/>
          </a:stretch>
        </p:blipFill>
        <p:spPr>
          <a:xfrm>
            <a:off x="464099" y="1304825"/>
            <a:ext cx="2361198" cy="3453294"/>
          </a:xfrm>
          <a:prstGeom prst="rect">
            <a:avLst/>
          </a:prstGeom>
          <a:noFill/>
          <a:ln>
            <a:noFill/>
          </a:ln>
        </p:spPr>
      </p:pic>
      <p:sp>
        <p:nvSpPr>
          <p:cNvPr id="701" name="Google Shape;701;p70"/>
          <p:cNvSpPr txBox="1"/>
          <p:nvPr/>
        </p:nvSpPr>
        <p:spPr>
          <a:xfrm>
            <a:off x="39814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This will help me meet my goals.</a:t>
            </a:r>
            <a:endParaRPr sz="3000">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7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Positive: Community</a:t>
            </a:r>
            <a:endParaRPr sz="3600"/>
          </a:p>
        </p:txBody>
      </p:sp>
      <p:pic>
        <p:nvPicPr>
          <p:cNvPr id="707" name="Google Shape;707;p71"/>
          <p:cNvPicPr preferRelativeResize="0"/>
          <p:nvPr/>
        </p:nvPicPr>
        <p:blipFill>
          <a:blip r:embed="rId3">
            <a:alphaModFix/>
          </a:blip>
          <a:stretch>
            <a:fillRect/>
          </a:stretch>
        </p:blipFill>
        <p:spPr>
          <a:xfrm>
            <a:off x="464099" y="1304825"/>
            <a:ext cx="2361198" cy="3453294"/>
          </a:xfrm>
          <a:prstGeom prst="rect">
            <a:avLst/>
          </a:prstGeom>
          <a:noFill/>
          <a:ln>
            <a:noFill/>
          </a:ln>
        </p:spPr>
      </p:pic>
      <p:sp>
        <p:nvSpPr>
          <p:cNvPr id="708" name="Google Shape;708;p71"/>
          <p:cNvSpPr txBox="1"/>
          <p:nvPr/>
        </p:nvSpPr>
        <p:spPr>
          <a:xfrm>
            <a:off x="39814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People I know are learning this with me.</a:t>
            </a:r>
            <a:endParaRPr sz="3000">
              <a:latin typeface="Source Sans Pro"/>
              <a:ea typeface="Source Sans Pro"/>
              <a:cs typeface="Source Sans Pro"/>
              <a:sym typeface="Source Sans Pr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7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Negative: Unpredictability</a:t>
            </a:r>
            <a:endParaRPr sz="3600"/>
          </a:p>
        </p:txBody>
      </p:sp>
      <p:sp>
        <p:nvSpPr>
          <p:cNvPr id="714" name="Google Shape;714;p72"/>
          <p:cNvSpPr txBox="1"/>
          <p:nvPr/>
        </p:nvSpPr>
        <p:spPr>
          <a:xfrm>
            <a:off x="6286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What I do doesn’t seem to affect the outcome.</a:t>
            </a:r>
            <a:endParaRPr sz="3000">
              <a:latin typeface="Source Sans Pro"/>
              <a:ea typeface="Source Sans Pro"/>
              <a:cs typeface="Source Sans Pro"/>
              <a:sym typeface="Source Sans Pro"/>
            </a:endParaRPr>
          </a:p>
        </p:txBody>
      </p:sp>
      <p:pic>
        <p:nvPicPr>
          <p:cNvPr id="715" name="Google Shape;715;p72"/>
          <p:cNvPicPr preferRelativeResize="0"/>
          <p:nvPr/>
        </p:nvPicPr>
        <p:blipFill>
          <a:blip r:embed="rId3">
            <a:alphaModFix/>
          </a:blip>
          <a:stretch>
            <a:fillRect/>
          </a:stretch>
        </p:blipFill>
        <p:spPr>
          <a:xfrm>
            <a:off x="5314851" y="1304825"/>
            <a:ext cx="2361198" cy="345333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Negative: Unfairness</a:t>
            </a:r>
            <a:endParaRPr sz="3600"/>
          </a:p>
        </p:txBody>
      </p:sp>
      <p:sp>
        <p:nvSpPr>
          <p:cNvPr id="721" name="Google Shape;721;p73"/>
          <p:cNvSpPr txBox="1"/>
          <p:nvPr/>
        </p:nvSpPr>
        <p:spPr>
          <a:xfrm>
            <a:off x="6286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The teacher plays favorites.</a:t>
            </a:r>
            <a:endParaRPr sz="3000">
              <a:latin typeface="Source Sans Pro"/>
              <a:ea typeface="Source Sans Pro"/>
              <a:cs typeface="Source Sans Pro"/>
              <a:sym typeface="Source Sans Pro"/>
            </a:endParaRPr>
          </a:p>
        </p:txBody>
      </p:sp>
      <p:pic>
        <p:nvPicPr>
          <p:cNvPr id="722" name="Google Shape;722;p73"/>
          <p:cNvPicPr preferRelativeResize="0"/>
          <p:nvPr/>
        </p:nvPicPr>
        <p:blipFill>
          <a:blip r:embed="rId3">
            <a:alphaModFix/>
          </a:blip>
          <a:stretch>
            <a:fillRect/>
          </a:stretch>
        </p:blipFill>
        <p:spPr>
          <a:xfrm>
            <a:off x="5314851" y="1304825"/>
            <a:ext cx="2361198" cy="34533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Pitch</a:t>
            </a:r>
            <a:endParaRPr sz="3600"/>
          </a:p>
        </p:txBody>
      </p:sp>
      <p:sp>
        <p:nvSpPr>
          <p:cNvPr id="137" name="Google Shape;137;p29"/>
          <p:cNvSpPr txBox="1"/>
          <p:nvPr>
            <p:ph idx="1" type="body"/>
          </p:nvPr>
        </p:nvSpPr>
        <p:spPr>
          <a:xfrm>
            <a:off x="311700" y="1330825"/>
            <a:ext cx="5964900" cy="3238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Build more effective lessons</a:t>
            </a:r>
            <a:endParaRPr sz="2400"/>
          </a:p>
          <a:p>
            <a:pPr indent="-381000" lvl="0" marL="457200" rtl="0" algn="l">
              <a:spcBef>
                <a:spcPts val="0"/>
              </a:spcBef>
              <a:spcAft>
                <a:spcPts val="0"/>
              </a:spcAft>
              <a:buSzPts val="2400"/>
              <a:buAutoNum type="arabicPeriod"/>
            </a:pPr>
            <a:r>
              <a:rPr lang="en" sz="2400"/>
              <a:t>In less time and with less effort</a:t>
            </a:r>
            <a:endParaRPr sz="2400"/>
          </a:p>
          <a:p>
            <a:pPr indent="-381000" lvl="0" marL="457200" rtl="0" algn="l">
              <a:spcBef>
                <a:spcPts val="0"/>
              </a:spcBef>
              <a:spcAft>
                <a:spcPts val="0"/>
              </a:spcAft>
              <a:buSzPts val="2400"/>
              <a:buAutoNum type="arabicPeriod"/>
            </a:pPr>
            <a:r>
              <a:rPr lang="en" sz="2400"/>
              <a:t>That are easier for peers to find and reuse</a:t>
            </a:r>
            <a:endParaRPr sz="2400"/>
          </a:p>
          <a:p>
            <a:pPr indent="-381000" lvl="0" marL="457200" rtl="0" algn="l">
              <a:spcBef>
                <a:spcPts val="0"/>
              </a:spcBef>
              <a:spcAft>
                <a:spcPts val="0"/>
              </a:spcAft>
              <a:buSzPts val="2400"/>
              <a:buAutoNum type="arabicPeriod"/>
            </a:pPr>
            <a:r>
              <a:rPr lang="en" sz="2400"/>
              <a:t>And know what impact they’re having</a:t>
            </a:r>
            <a:endParaRPr sz="2400"/>
          </a:p>
        </p:txBody>
      </p:sp>
      <p:pic>
        <p:nvPicPr>
          <p:cNvPr id="138" name="Google Shape;138;p29"/>
          <p:cNvPicPr preferRelativeResize="0"/>
          <p:nvPr/>
        </p:nvPicPr>
        <p:blipFill>
          <a:blip r:embed="rId3">
            <a:alphaModFix/>
          </a:blip>
          <a:stretch>
            <a:fillRect/>
          </a:stretch>
        </p:blipFill>
        <p:spPr>
          <a:xfrm>
            <a:off x="6276600" y="1982538"/>
            <a:ext cx="2562600" cy="193476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Negative: Indifference</a:t>
            </a:r>
            <a:endParaRPr sz="3600"/>
          </a:p>
        </p:txBody>
      </p:sp>
      <p:sp>
        <p:nvSpPr>
          <p:cNvPr id="728" name="Google Shape;728;p74"/>
          <p:cNvSpPr txBox="1"/>
          <p:nvPr/>
        </p:nvSpPr>
        <p:spPr>
          <a:xfrm>
            <a:off x="628675" y="2026775"/>
            <a:ext cx="3990600" cy="18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Nobody cares.</a:t>
            </a:r>
            <a:endParaRPr sz="3000">
              <a:latin typeface="Source Sans Pro"/>
              <a:ea typeface="Source Sans Pro"/>
              <a:cs typeface="Source Sans Pro"/>
              <a:sym typeface="Source Sans Pro"/>
            </a:endParaRPr>
          </a:p>
        </p:txBody>
      </p:sp>
      <p:pic>
        <p:nvPicPr>
          <p:cNvPr id="729" name="Google Shape;729;p74"/>
          <p:cNvPicPr preferRelativeResize="0"/>
          <p:nvPr/>
        </p:nvPicPr>
        <p:blipFill>
          <a:blip r:embed="rId3">
            <a:alphaModFix/>
          </a:blip>
          <a:stretch>
            <a:fillRect/>
          </a:stretch>
        </p:blipFill>
        <p:spPr>
          <a:xfrm>
            <a:off x="5314851" y="1304825"/>
            <a:ext cx="2361198" cy="34533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7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Not Just in Class</a:t>
            </a:r>
            <a:endParaRPr sz="3600"/>
          </a:p>
        </p:txBody>
      </p:sp>
      <p:pic>
        <p:nvPicPr>
          <p:cNvPr id="735" name="Google Shape;735;p75"/>
          <p:cNvPicPr preferRelativeResize="0"/>
          <p:nvPr/>
        </p:nvPicPr>
        <p:blipFill>
          <a:blip r:embed="rId3">
            <a:alphaModFix/>
          </a:blip>
          <a:stretch>
            <a:fillRect/>
          </a:stretch>
        </p:blipFill>
        <p:spPr>
          <a:xfrm>
            <a:off x="5314851" y="1304825"/>
            <a:ext cx="2361198" cy="3453336"/>
          </a:xfrm>
          <a:prstGeom prst="rect">
            <a:avLst/>
          </a:prstGeom>
          <a:noFill/>
          <a:ln>
            <a:noFill/>
          </a:ln>
        </p:spPr>
      </p:pic>
      <p:sp>
        <p:nvSpPr>
          <p:cNvPr id="736" name="Google Shape;736;p75"/>
          <p:cNvSpPr txBox="1"/>
          <p:nvPr/>
        </p:nvSpPr>
        <p:spPr>
          <a:xfrm>
            <a:off x="628675" y="1558375"/>
            <a:ext cx="4289700" cy="29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Source Sans Pro"/>
                <a:ea typeface="Source Sans Pro"/>
                <a:cs typeface="Source Sans Pro"/>
                <a:sym typeface="Source Sans Pro"/>
              </a:rPr>
              <a:t>If poor inner-city children consistently outscored children from wealthy suburban homes on standardized tests, is anyone naive enough to believe that we would still insist on using these tests as indicators of success?</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 Kenneth Wesson</a:t>
            </a:r>
            <a:endParaRPr sz="1800">
              <a:latin typeface="Source Sans Pro"/>
              <a:ea typeface="Source Sans Pro"/>
              <a:cs typeface="Source Sans Pro"/>
              <a:sym typeface="Source Sans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Most Important Thing</a:t>
            </a:r>
            <a:endParaRPr sz="3600"/>
          </a:p>
        </p:txBody>
      </p:sp>
      <p:sp>
        <p:nvSpPr>
          <p:cNvPr id="742" name="Google Shape;742;p76"/>
          <p:cNvSpPr txBox="1"/>
          <p:nvPr/>
        </p:nvSpPr>
        <p:spPr>
          <a:xfrm>
            <a:off x="5212200" y="2126100"/>
            <a:ext cx="3062400" cy="13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5782B2"/>
                </a:solidFill>
                <a:latin typeface="Source Sans Pro"/>
                <a:ea typeface="Source Sans Pro"/>
                <a:cs typeface="Source Sans Pro"/>
                <a:sym typeface="Source Sans Pro"/>
              </a:rPr>
              <a:t>Don’t use a deficit model</a:t>
            </a:r>
            <a:endParaRPr i="1" sz="3600">
              <a:solidFill>
                <a:srgbClr val="5782B2"/>
              </a:solidFill>
              <a:latin typeface="Source Sans Pro"/>
              <a:ea typeface="Source Sans Pro"/>
              <a:cs typeface="Source Sans Pro"/>
              <a:sym typeface="Source Sans Pro"/>
            </a:endParaRPr>
          </a:p>
        </p:txBody>
      </p:sp>
      <p:pic>
        <p:nvPicPr>
          <p:cNvPr id="743" name="Google Shape;743;p76"/>
          <p:cNvPicPr preferRelativeResize="0"/>
          <p:nvPr/>
        </p:nvPicPr>
        <p:blipFill>
          <a:blip r:embed="rId3">
            <a:alphaModFix/>
          </a:blip>
          <a:stretch>
            <a:fillRect/>
          </a:stretch>
        </p:blipFill>
        <p:spPr>
          <a:xfrm>
            <a:off x="1329275" y="1304825"/>
            <a:ext cx="2509399" cy="25093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The Most Important Thing</a:t>
            </a:r>
            <a:endParaRPr sz="3600"/>
          </a:p>
        </p:txBody>
      </p:sp>
      <p:sp>
        <p:nvSpPr>
          <p:cNvPr id="749" name="Google Shape;749;p77"/>
          <p:cNvSpPr txBox="1"/>
          <p:nvPr/>
        </p:nvSpPr>
        <p:spPr>
          <a:xfrm>
            <a:off x="5212200" y="2126100"/>
            <a:ext cx="3062400" cy="13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5782B2"/>
                </a:solidFill>
                <a:latin typeface="Source Sans Pro"/>
                <a:ea typeface="Source Sans Pro"/>
                <a:cs typeface="Source Sans Pro"/>
                <a:sym typeface="Source Sans Pro"/>
              </a:rPr>
              <a:t>Don’t use a deficit model</a:t>
            </a:r>
            <a:endParaRPr i="1" sz="3600">
              <a:solidFill>
                <a:srgbClr val="5782B2"/>
              </a:solidFill>
              <a:latin typeface="Source Sans Pro"/>
              <a:ea typeface="Source Sans Pro"/>
              <a:cs typeface="Source Sans Pro"/>
              <a:sym typeface="Source Sans Pro"/>
            </a:endParaRPr>
          </a:p>
        </p:txBody>
      </p:sp>
      <p:pic>
        <p:nvPicPr>
          <p:cNvPr id="750" name="Google Shape;750;p77"/>
          <p:cNvPicPr preferRelativeResize="0"/>
          <p:nvPr/>
        </p:nvPicPr>
        <p:blipFill>
          <a:blip r:embed="rId3">
            <a:alphaModFix/>
          </a:blip>
          <a:stretch>
            <a:fillRect/>
          </a:stretch>
        </p:blipFill>
        <p:spPr>
          <a:xfrm>
            <a:off x="1329275" y="1304825"/>
            <a:ext cx="2509399" cy="2509399"/>
          </a:xfrm>
          <a:prstGeom prst="rect">
            <a:avLst/>
          </a:prstGeom>
          <a:noFill/>
          <a:ln>
            <a:noFill/>
          </a:ln>
        </p:spPr>
      </p:pic>
      <p:sp>
        <p:nvSpPr>
          <p:cNvPr id="751" name="Google Shape;751;p77"/>
          <p:cNvSpPr txBox="1"/>
          <p:nvPr/>
        </p:nvSpPr>
        <p:spPr>
          <a:xfrm>
            <a:off x="1018650" y="4028650"/>
            <a:ext cx="71067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2400">
                <a:solidFill>
                  <a:srgbClr val="5782B2"/>
                </a:solidFill>
                <a:latin typeface="Source Sans Pro"/>
                <a:ea typeface="Source Sans Pro"/>
                <a:cs typeface="Source Sans Pro"/>
                <a:sym typeface="Source Sans Pro"/>
              </a:rPr>
              <a:t>https://frameshiftconsulting.com/ally-skills-workshop/</a:t>
            </a:r>
            <a:endParaRPr i="1" sz="2400">
              <a:solidFill>
                <a:srgbClr val="5782B2"/>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Next?</a:t>
            </a:r>
            <a:endParaRPr sz="3600"/>
          </a:p>
        </p:txBody>
      </p:sp>
      <p:pic>
        <p:nvPicPr>
          <p:cNvPr id="757" name="Google Shape;757;p78"/>
          <p:cNvPicPr preferRelativeResize="0"/>
          <p:nvPr/>
        </p:nvPicPr>
        <p:blipFill>
          <a:blip r:embed="rId3">
            <a:alphaModFix/>
          </a:blip>
          <a:stretch>
            <a:fillRect/>
          </a:stretch>
        </p:blipFill>
        <p:spPr>
          <a:xfrm>
            <a:off x="1143663" y="1453450"/>
            <a:ext cx="6856676" cy="29194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Where Next?</a:t>
            </a:r>
            <a:endParaRPr sz="3600"/>
          </a:p>
        </p:txBody>
      </p:sp>
      <p:pic>
        <p:nvPicPr>
          <p:cNvPr id="763" name="Google Shape;763;p79"/>
          <p:cNvPicPr preferRelativeResize="0"/>
          <p:nvPr/>
        </p:nvPicPr>
        <p:blipFill>
          <a:blip r:embed="rId3">
            <a:alphaModFix/>
          </a:blip>
          <a:stretch>
            <a:fillRect/>
          </a:stretch>
        </p:blipFill>
        <p:spPr>
          <a:xfrm>
            <a:off x="637353" y="1761822"/>
            <a:ext cx="1005575" cy="1517050"/>
          </a:xfrm>
          <a:prstGeom prst="rect">
            <a:avLst/>
          </a:prstGeom>
          <a:noFill/>
          <a:ln cap="flat" cmpd="sng" w="9525">
            <a:solidFill>
              <a:schemeClr val="dk2"/>
            </a:solidFill>
            <a:prstDash val="solid"/>
            <a:round/>
            <a:headEnd len="sm" w="sm" type="none"/>
            <a:tailEnd len="sm" w="sm" type="none"/>
          </a:ln>
        </p:spPr>
      </p:pic>
      <p:pic>
        <p:nvPicPr>
          <p:cNvPr id="764" name="Google Shape;764;p79"/>
          <p:cNvPicPr preferRelativeResize="0"/>
          <p:nvPr/>
        </p:nvPicPr>
        <p:blipFill>
          <a:blip r:embed="rId4">
            <a:alphaModFix/>
          </a:blip>
          <a:stretch>
            <a:fillRect/>
          </a:stretch>
        </p:blipFill>
        <p:spPr>
          <a:xfrm>
            <a:off x="1936222" y="1753850"/>
            <a:ext cx="1005575" cy="1532996"/>
          </a:xfrm>
          <a:prstGeom prst="rect">
            <a:avLst/>
          </a:prstGeom>
          <a:noFill/>
          <a:ln cap="flat" cmpd="sng" w="9525">
            <a:solidFill>
              <a:schemeClr val="dk2"/>
            </a:solidFill>
            <a:prstDash val="solid"/>
            <a:round/>
            <a:headEnd len="sm" w="sm" type="none"/>
            <a:tailEnd len="sm" w="sm" type="none"/>
          </a:ln>
        </p:spPr>
      </p:pic>
      <p:pic>
        <p:nvPicPr>
          <p:cNvPr id="765" name="Google Shape;765;p79"/>
          <p:cNvPicPr preferRelativeResize="0"/>
          <p:nvPr/>
        </p:nvPicPr>
        <p:blipFill>
          <a:blip r:embed="rId5">
            <a:alphaModFix/>
          </a:blip>
          <a:stretch>
            <a:fillRect/>
          </a:stretch>
        </p:blipFill>
        <p:spPr>
          <a:xfrm>
            <a:off x="3235097" y="1766388"/>
            <a:ext cx="1005575" cy="1511850"/>
          </a:xfrm>
          <a:prstGeom prst="rect">
            <a:avLst/>
          </a:prstGeom>
          <a:noFill/>
          <a:ln cap="flat" cmpd="sng" w="9525">
            <a:solidFill>
              <a:schemeClr val="dk2"/>
            </a:solidFill>
            <a:prstDash val="solid"/>
            <a:round/>
            <a:headEnd len="sm" w="sm" type="none"/>
            <a:tailEnd len="sm" w="sm" type="none"/>
          </a:ln>
        </p:spPr>
      </p:pic>
      <p:pic>
        <p:nvPicPr>
          <p:cNvPr id="766" name="Google Shape;766;p79"/>
          <p:cNvPicPr preferRelativeResize="0"/>
          <p:nvPr/>
        </p:nvPicPr>
        <p:blipFill>
          <a:blip r:embed="rId6">
            <a:alphaModFix/>
          </a:blip>
          <a:stretch>
            <a:fillRect/>
          </a:stretch>
        </p:blipFill>
        <p:spPr>
          <a:xfrm>
            <a:off x="4533047" y="1766385"/>
            <a:ext cx="1005575" cy="1511850"/>
          </a:xfrm>
          <a:prstGeom prst="rect">
            <a:avLst/>
          </a:prstGeom>
          <a:noFill/>
          <a:ln cap="flat" cmpd="sng" w="9525">
            <a:solidFill>
              <a:schemeClr val="dk2"/>
            </a:solidFill>
            <a:prstDash val="solid"/>
            <a:round/>
            <a:headEnd len="sm" w="sm" type="none"/>
            <a:tailEnd len="sm" w="sm" type="none"/>
          </a:ln>
        </p:spPr>
      </p:pic>
      <p:pic>
        <p:nvPicPr>
          <p:cNvPr id="767" name="Google Shape;767;p79"/>
          <p:cNvPicPr preferRelativeResize="0"/>
          <p:nvPr/>
        </p:nvPicPr>
        <p:blipFill>
          <a:blip r:embed="rId7">
            <a:alphaModFix/>
          </a:blip>
          <a:stretch>
            <a:fillRect/>
          </a:stretch>
        </p:blipFill>
        <p:spPr>
          <a:xfrm>
            <a:off x="7129872" y="1768974"/>
            <a:ext cx="1005575" cy="1506664"/>
          </a:xfrm>
          <a:prstGeom prst="rect">
            <a:avLst/>
          </a:prstGeom>
          <a:noFill/>
          <a:ln cap="flat" cmpd="sng" w="9525">
            <a:solidFill>
              <a:schemeClr val="dk2"/>
            </a:solidFill>
            <a:prstDash val="solid"/>
            <a:round/>
            <a:headEnd len="sm" w="sm" type="none"/>
            <a:tailEnd len="sm" w="sm" type="none"/>
          </a:ln>
        </p:spPr>
      </p:pic>
      <p:pic>
        <p:nvPicPr>
          <p:cNvPr id="768" name="Google Shape;768;p79"/>
          <p:cNvPicPr preferRelativeResize="0"/>
          <p:nvPr/>
        </p:nvPicPr>
        <p:blipFill>
          <a:blip r:embed="rId8">
            <a:alphaModFix/>
          </a:blip>
          <a:stretch>
            <a:fillRect/>
          </a:stretch>
        </p:blipFill>
        <p:spPr>
          <a:xfrm>
            <a:off x="5831463" y="1764438"/>
            <a:ext cx="1005575" cy="151183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Where Next?</a:t>
            </a:r>
            <a:endParaRPr sz="3600"/>
          </a:p>
        </p:txBody>
      </p:sp>
      <p:pic>
        <p:nvPicPr>
          <p:cNvPr id="774" name="Google Shape;774;p80"/>
          <p:cNvPicPr preferRelativeResize="0"/>
          <p:nvPr/>
        </p:nvPicPr>
        <p:blipFill>
          <a:blip r:embed="rId3">
            <a:alphaModFix/>
          </a:blip>
          <a:stretch>
            <a:fillRect/>
          </a:stretch>
        </p:blipFill>
        <p:spPr>
          <a:xfrm>
            <a:off x="637353" y="1761822"/>
            <a:ext cx="1005575" cy="1517050"/>
          </a:xfrm>
          <a:prstGeom prst="rect">
            <a:avLst/>
          </a:prstGeom>
          <a:noFill/>
          <a:ln cap="flat" cmpd="sng" w="9525">
            <a:solidFill>
              <a:schemeClr val="dk2"/>
            </a:solidFill>
            <a:prstDash val="solid"/>
            <a:round/>
            <a:headEnd len="sm" w="sm" type="none"/>
            <a:tailEnd len="sm" w="sm" type="none"/>
          </a:ln>
        </p:spPr>
      </p:pic>
      <p:pic>
        <p:nvPicPr>
          <p:cNvPr id="775" name="Google Shape;775;p80"/>
          <p:cNvPicPr preferRelativeResize="0"/>
          <p:nvPr/>
        </p:nvPicPr>
        <p:blipFill>
          <a:blip r:embed="rId4">
            <a:alphaModFix/>
          </a:blip>
          <a:stretch>
            <a:fillRect/>
          </a:stretch>
        </p:blipFill>
        <p:spPr>
          <a:xfrm>
            <a:off x="1936222" y="1753850"/>
            <a:ext cx="1005575" cy="1532996"/>
          </a:xfrm>
          <a:prstGeom prst="rect">
            <a:avLst/>
          </a:prstGeom>
          <a:noFill/>
          <a:ln cap="flat" cmpd="sng" w="9525">
            <a:solidFill>
              <a:schemeClr val="dk2"/>
            </a:solidFill>
            <a:prstDash val="solid"/>
            <a:round/>
            <a:headEnd len="sm" w="sm" type="none"/>
            <a:tailEnd len="sm" w="sm" type="none"/>
          </a:ln>
        </p:spPr>
      </p:pic>
      <p:pic>
        <p:nvPicPr>
          <p:cNvPr id="776" name="Google Shape;776;p80"/>
          <p:cNvPicPr preferRelativeResize="0"/>
          <p:nvPr/>
        </p:nvPicPr>
        <p:blipFill>
          <a:blip r:embed="rId5">
            <a:alphaModFix/>
          </a:blip>
          <a:stretch>
            <a:fillRect/>
          </a:stretch>
        </p:blipFill>
        <p:spPr>
          <a:xfrm>
            <a:off x="3235097" y="1766388"/>
            <a:ext cx="1005575" cy="1511850"/>
          </a:xfrm>
          <a:prstGeom prst="rect">
            <a:avLst/>
          </a:prstGeom>
          <a:noFill/>
          <a:ln cap="flat" cmpd="sng" w="9525">
            <a:solidFill>
              <a:schemeClr val="dk2"/>
            </a:solidFill>
            <a:prstDash val="solid"/>
            <a:round/>
            <a:headEnd len="sm" w="sm" type="none"/>
            <a:tailEnd len="sm" w="sm" type="none"/>
          </a:ln>
        </p:spPr>
      </p:pic>
      <p:pic>
        <p:nvPicPr>
          <p:cNvPr id="777" name="Google Shape;777;p80"/>
          <p:cNvPicPr preferRelativeResize="0"/>
          <p:nvPr/>
        </p:nvPicPr>
        <p:blipFill>
          <a:blip r:embed="rId6">
            <a:alphaModFix/>
          </a:blip>
          <a:stretch>
            <a:fillRect/>
          </a:stretch>
        </p:blipFill>
        <p:spPr>
          <a:xfrm>
            <a:off x="4533047" y="1766385"/>
            <a:ext cx="1005575" cy="1511850"/>
          </a:xfrm>
          <a:prstGeom prst="rect">
            <a:avLst/>
          </a:prstGeom>
          <a:noFill/>
          <a:ln cap="flat" cmpd="sng" w="9525">
            <a:solidFill>
              <a:schemeClr val="dk2"/>
            </a:solidFill>
            <a:prstDash val="solid"/>
            <a:round/>
            <a:headEnd len="sm" w="sm" type="none"/>
            <a:tailEnd len="sm" w="sm" type="none"/>
          </a:ln>
        </p:spPr>
      </p:pic>
      <p:pic>
        <p:nvPicPr>
          <p:cNvPr id="778" name="Google Shape;778;p80"/>
          <p:cNvPicPr preferRelativeResize="0"/>
          <p:nvPr/>
        </p:nvPicPr>
        <p:blipFill>
          <a:blip r:embed="rId7">
            <a:alphaModFix/>
          </a:blip>
          <a:stretch>
            <a:fillRect/>
          </a:stretch>
        </p:blipFill>
        <p:spPr>
          <a:xfrm>
            <a:off x="7129872" y="1768974"/>
            <a:ext cx="1005575" cy="1506664"/>
          </a:xfrm>
          <a:prstGeom prst="rect">
            <a:avLst/>
          </a:prstGeom>
          <a:noFill/>
          <a:ln cap="flat" cmpd="sng" w="9525">
            <a:solidFill>
              <a:schemeClr val="dk2"/>
            </a:solidFill>
            <a:prstDash val="solid"/>
            <a:round/>
            <a:headEnd len="sm" w="sm" type="none"/>
            <a:tailEnd len="sm" w="sm" type="none"/>
          </a:ln>
        </p:spPr>
      </p:pic>
      <p:pic>
        <p:nvPicPr>
          <p:cNvPr id="779" name="Google Shape;779;p80"/>
          <p:cNvPicPr preferRelativeResize="0"/>
          <p:nvPr/>
        </p:nvPicPr>
        <p:blipFill>
          <a:blip r:embed="rId8">
            <a:alphaModFix/>
          </a:blip>
          <a:stretch>
            <a:fillRect/>
          </a:stretch>
        </p:blipFill>
        <p:spPr>
          <a:xfrm>
            <a:off x="5831463" y="1764438"/>
            <a:ext cx="1005575" cy="1511834"/>
          </a:xfrm>
          <a:prstGeom prst="rect">
            <a:avLst/>
          </a:prstGeom>
          <a:noFill/>
          <a:ln cap="flat" cmpd="sng" w="9525">
            <a:solidFill>
              <a:schemeClr val="dk2"/>
            </a:solidFill>
            <a:prstDash val="solid"/>
            <a:round/>
            <a:headEnd len="sm" w="sm" type="none"/>
            <a:tailEnd len="sm" w="sm" type="none"/>
          </a:ln>
        </p:spPr>
      </p:pic>
      <p:sp>
        <p:nvSpPr>
          <p:cNvPr id="780" name="Google Shape;780;p80"/>
          <p:cNvSpPr txBox="1"/>
          <p:nvPr/>
        </p:nvSpPr>
        <p:spPr>
          <a:xfrm>
            <a:off x="2613750" y="3968475"/>
            <a:ext cx="39165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Source Sans Pro"/>
                <a:ea typeface="Source Sans Pro"/>
                <a:cs typeface="Source Sans Pro"/>
                <a:sym typeface="Source Sans Pro"/>
              </a:rPr>
              <a:t>http://teachtogether.tech</a:t>
            </a:r>
            <a:endParaRPr i="1" sz="2400">
              <a:latin typeface="Source Sans Pro"/>
              <a:ea typeface="Source Sans Pro"/>
              <a:cs typeface="Source Sans Pro"/>
              <a:sym typeface="Source Sans Pro"/>
            </a:endParaRPr>
          </a:p>
        </p:txBody>
      </p:sp>
      <p:cxnSp>
        <p:nvCxnSpPr>
          <p:cNvPr id="781" name="Google Shape;781;p80"/>
          <p:cNvCxnSpPr>
            <a:stCxn id="780" idx="3"/>
            <a:endCxn id="778" idx="2"/>
          </p:cNvCxnSpPr>
          <p:nvPr/>
        </p:nvCxnSpPr>
        <p:spPr>
          <a:xfrm flipH="1" rot="10800000">
            <a:off x="6530250" y="3275775"/>
            <a:ext cx="1102500" cy="970800"/>
          </a:xfrm>
          <a:prstGeom prst="curved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Thank You</a:t>
            </a:r>
            <a:endParaRPr sz="3600"/>
          </a:p>
        </p:txBody>
      </p:sp>
      <p:sp>
        <p:nvSpPr>
          <p:cNvPr id="787" name="Google Shape;787;p81"/>
          <p:cNvSpPr txBox="1"/>
          <p:nvPr/>
        </p:nvSpPr>
        <p:spPr>
          <a:xfrm>
            <a:off x="361650" y="1157200"/>
            <a:ext cx="7956300" cy="345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Source Sans Pro"/>
              <a:buAutoNum type="arabicPeriod"/>
            </a:pPr>
            <a:r>
              <a:rPr lang="en" sz="1800">
                <a:latin typeface="Source Sans Pro"/>
                <a:ea typeface="Source Sans Pro"/>
                <a:cs typeface="Source Sans Pro"/>
                <a:sym typeface="Source Sans Pro"/>
              </a:rPr>
              <a:t>Be kind: all else is details.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Remember that you are not your learners…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…that most people would rather fail than change…</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…and that ninety percent of magic consists of knowing one extra thing.</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Never teach alone.</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Never hesitate to sacrifice truth for clarity.</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Make every mistake a lesson.</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Remember that no lesson survives first contact with learners…</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…that every lesson is too short for the teacher and too long for the learner…</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AutoNum type="arabicPeriod"/>
            </a:pPr>
            <a:r>
              <a:rPr lang="en" sz="1800">
                <a:latin typeface="Source Sans Pro"/>
                <a:ea typeface="Source Sans Pro"/>
                <a:cs typeface="Source Sans Pro"/>
                <a:sym typeface="Source Sans Pro"/>
              </a:rPr>
              <a:t>…and that nobody will be more excited about the lesson than you are.</a:t>
            </a:r>
            <a:endParaRPr sz="18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Starting Point</a:t>
            </a:r>
            <a:endParaRPr sz="3600"/>
          </a:p>
        </p:txBody>
      </p:sp>
      <p:pic>
        <p:nvPicPr>
          <p:cNvPr id="144" name="Google Shape;144;p30"/>
          <p:cNvPicPr preferRelativeResize="0"/>
          <p:nvPr/>
        </p:nvPicPr>
        <p:blipFill>
          <a:blip r:embed="rId3">
            <a:alphaModFix/>
          </a:blip>
          <a:stretch>
            <a:fillRect/>
          </a:stretch>
        </p:blipFill>
        <p:spPr>
          <a:xfrm>
            <a:off x="5323450" y="1982538"/>
            <a:ext cx="2562600" cy="1934763"/>
          </a:xfrm>
          <a:prstGeom prst="rect">
            <a:avLst/>
          </a:prstGeom>
          <a:noFill/>
          <a:ln>
            <a:noFill/>
          </a:ln>
        </p:spPr>
      </p:pic>
      <p:pic>
        <p:nvPicPr>
          <p:cNvPr id="145" name="Google Shape;145;p30"/>
          <p:cNvPicPr preferRelativeResize="0"/>
          <p:nvPr/>
        </p:nvPicPr>
        <p:blipFill>
          <a:blip r:embed="rId4">
            <a:alphaModFix/>
          </a:blip>
          <a:stretch>
            <a:fillRect/>
          </a:stretch>
        </p:blipFill>
        <p:spPr>
          <a:xfrm>
            <a:off x="1537200" y="1802387"/>
            <a:ext cx="2145898" cy="22950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49" name="Shape 149"/>
        <p:cNvGrpSpPr/>
        <p:nvPr/>
      </p:nvGrpSpPr>
      <p:grpSpPr>
        <a:xfrm>
          <a:off x="0" y="0"/>
          <a:ext cx="0" cy="0"/>
          <a:chOff x="0" y="0"/>
          <a:chExt cx="0" cy="0"/>
        </a:xfrm>
      </p:grpSpPr>
      <p:sp>
        <p:nvSpPr>
          <p:cNvPr id="150" name="Google Shape;150;p31"/>
          <p:cNvSpPr txBox="1"/>
          <p:nvPr/>
        </p:nvSpPr>
        <p:spPr>
          <a:xfrm>
            <a:off x="2122950" y="2241900"/>
            <a:ext cx="4898100" cy="6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latin typeface="Source Sans Pro"/>
                <a:ea typeface="Source Sans Pro"/>
                <a:cs typeface="Source Sans Pro"/>
                <a:sym typeface="Source Sans Pro"/>
              </a:rPr>
              <a:t>Step 1: Learner Personas</a:t>
            </a:r>
            <a:endParaRPr i="1" sz="36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2"/>
          <p:cNvSpPr txBox="1"/>
          <p:nvPr>
            <p:ph idx="1" type="body"/>
          </p:nvPr>
        </p:nvSpPr>
        <p:spPr>
          <a:xfrm>
            <a:off x="2996050" y="1757975"/>
            <a:ext cx="5345100" cy="281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Born and raised in Trinidad</a:t>
            </a:r>
            <a:endParaRPr sz="2400"/>
          </a:p>
          <a:p>
            <a:pPr indent="-381000" lvl="0" marL="457200" rtl="0" algn="l">
              <a:spcBef>
                <a:spcPts val="0"/>
              </a:spcBef>
              <a:spcAft>
                <a:spcPts val="0"/>
              </a:spcAft>
              <a:buSzPts val="2400"/>
              <a:buChar char="●"/>
            </a:pPr>
            <a:r>
              <a:rPr lang="en" sz="2400"/>
              <a:t>Moved to Canada to do a PhD in genetics</a:t>
            </a:r>
            <a:endParaRPr sz="2400"/>
          </a:p>
          <a:p>
            <a:pPr indent="-381000" lvl="0" marL="457200" rtl="0" algn="l">
              <a:spcBef>
                <a:spcPts val="0"/>
              </a:spcBef>
              <a:spcAft>
                <a:spcPts val="0"/>
              </a:spcAft>
              <a:buSzPts val="2400"/>
              <a:buChar char="●"/>
            </a:pPr>
            <a:r>
              <a:rPr lang="en" sz="2400"/>
              <a:t>Enjoys skating, but still doesn’t like the cold</a:t>
            </a:r>
            <a:endParaRPr sz="2400"/>
          </a:p>
        </p:txBody>
      </p:sp>
      <p:sp>
        <p:nvSpPr>
          <p:cNvPr id="156" name="Google Shape;156;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Meet Jeri: General Background</a:t>
            </a:r>
            <a:endParaRPr sz="3600"/>
          </a:p>
        </p:txBody>
      </p:sp>
      <p:pic>
        <p:nvPicPr>
          <p:cNvPr id="157" name="Google Shape;157;p32"/>
          <p:cNvPicPr preferRelativeResize="0"/>
          <p:nvPr/>
        </p:nvPicPr>
        <p:blipFill>
          <a:blip r:embed="rId3">
            <a:alphaModFix/>
          </a:blip>
          <a:stretch>
            <a:fillRect/>
          </a:stretch>
        </p:blipFill>
        <p:spPr>
          <a:xfrm>
            <a:off x="873025" y="1656850"/>
            <a:ext cx="1549351" cy="28110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3"/>
          <p:cNvSpPr txBox="1"/>
          <p:nvPr>
            <p:ph idx="1" type="body"/>
          </p:nvPr>
        </p:nvSpPr>
        <p:spPr>
          <a:xfrm>
            <a:off x="2996050" y="1757975"/>
            <a:ext cx="5345100" cy="281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Has been analyzing data with Excel for almost ten years</a:t>
            </a:r>
            <a:endParaRPr sz="2400"/>
          </a:p>
          <a:p>
            <a:pPr indent="-381000" lvl="0" marL="457200" rtl="0" algn="l">
              <a:spcBef>
                <a:spcPts val="0"/>
              </a:spcBef>
              <a:spcAft>
                <a:spcPts val="0"/>
              </a:spcAft>
              <a:buSzPts val="2400"/>
              <a:buChar char="●"/>
            </a:pPr>
            <a:r>
              <a:rPr lang="en" sz="2400"/>
              <a:t>Did an intensive one-day workshop in R at a conference</a:t>
            </a:r>
            <a:endParaRPr sz="2400"/>
          </a:p>
          <a:p>
            <a:pPr indent="-381000" lvl="0" marL="457200" rtl="0" algn="l">
              <a:spcBef>
                <a:spcPts val="0"/>
              </a:spcBef>
              <a:spcAft>
                <a:spcPts val="0"/>
              </a:spcAft>
              <a:buSzPts val="2400"/>
              <a:buChar char="●"/>
            </a:pPr>
            <a:r>
              <a:rPr lang="en" sz="2400"/>
              <a:t>Tried to learn Git on her own once, found it frustrating</a:t>
            </a:r>
            <a:endParaRPr sz="2400"/>
          </a:p>
        </p:txBody>
      </p:sp>
      <p:sp>
        <p:nvSpPr>
          <p:cNvPr id="163" name="Google Shape;163;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Meet Jeri: Starting Point</a:t>
            </a:r>
            <a:endParaRPr sz="3600"/>
          </a:p>
        </p:txBody>
      </p:sp>
      <p:pic>
        <p:nvPicPr>
          <p:cNvPr id="164" name="Google Shape;164;p33"/>
          <p:cNvPicPr preferRelativeResize="0"/>
          <p:nvPr/>
        </p:nvPicPr>
        <p:blipFill>
          <a:blip r:embed="rId3">
            <a:alphaModFix/>
          </a:blip>
          <a:stretch>
            <a:fillRect/>
          </a:stretch>
        </p:blipFill>
        <p:spPr>
          <a:xfrm>
            <a:off x="873025" y="1656850"/>
            <a:ext cx="1549351" cy="28110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Studi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